
<file path=[Content_Types].xml><?xml version="1.0" encoding="utf-8"?>
<Types xmlns="http://schemas.openxmlformats.org/package/2006/content-types">
  <Default Extension="bmp" ContentType="image/bmp"/>
  <Default Extension="gif" ContentType="image/gif"/>
  <Default Extension="jpeg" ContentType="image/jpg"/>
  <Default Extension="mov" ContentType="application/movie"/>
  <Default Extension="pdf" ContentType="application/pdf"/>
  <Default Extension="png" ContentType="image/png"/>
  <Default Extension="rels" ContentType="application/vnd.openxmlformats-package.relationships+xml"/>
  <Default Extension="tif" ContentType="image/tif"/>
  <Default Extension="vml" ContentType="application/vnd.openxmlformats-officedocument.vmlDrawing"/>
  <Default Extension="xlsx" ContentType="application/vnd.openxmlformats-officedocument.spreadsheetml.sheet"/>
  <Default Extension="xml" ContentType="application/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Slides/notesSlide3.xml" ContentType="application/vnd.openxmlformats-officedocument.presentationml.notesSlide+xml"/>
  <Override PartName="/ppt/slides/slide7.xml" ContentType="application/vnd.openxmlformats-officedocument.presentationml.slide+xml"/>
  <Override PartName="/ppt/notesSlides/notesSlide4.xml" ContentType="application/vnd.openxmlformats-officedocument.presentationml.notesSlide+xml"/>
  <Override PartName="/ppt/slides/slide8.xml" ContentType="application/vnd.openxmlformats-officedocument.presentationml.slide+xml"/>
  <Override PartName="/ppt/notesSlides/notesSlide5.xml" ContentType="application/vnd.openxmlformats-officedocument.presentationml.notesSlide+xml"/>
  <Override PartName="/ppt/slides/slide9.xml" ContentType="application/vnd.openxmlformats-officedocument.presentationml.slide+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firstRow>
  </a:tblStyle>
  <a:tblStyle styleId="{C7B018BB-80A7-4F77-B60F-C8B233D01FF8}"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25400" cap="flat">
              <a:solidFill>
                <a:srgbClr val="FFFFFF"/>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1">
                  <a:lumOff val="13543"/>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A9A9A9"/>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61D836"/>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27002"/>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wholeTbl>
    <a:band2H>
      <a:tcTxStyle b="def" i="def"/>
      <a:tcStyle>
        <a:tcBdr/>
        <a:fill>
          <a:solidFill>
            <a:srgbClr val="747676">
              <a:alpha val="63790"/>
            </a:srgb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E3E5E8"/>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13784"/>
              <a:lumOff val="1275"/>
            </a:schemeClr>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4">
                  <a:hueOff val="-613784"/>
                  <a:lumOff val="1275"/>
                </a:schemeClr>
              </a:solidFill>
              <a:prstDash val="solid"/>
              <a:miter lim="400000"/>
            </a:ln>
          </a:top>
          <a:bottom>
            <a:ln w="12700" cap="flat">
              <a:solidFill>
                <a:srgbClr val="E3E5E8"/>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E3E5E8"/>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38100" cap="flat">
              <a:solidFill>
                <a:schemeClr val="accent6"/>
              </a:solidFill>
              <a:prstDash val="solid"/>
              <a:miter lim="400000"/>
            </a:ln>
          </a:top>
          <a:bottom>
            <a:ln w="12700" cap="flat">
              <a:solidFill>
                <a:srgbClr val="A6AA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6AAA9"/>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47676">
              <a:alpha val="64000"/>
            </a:srgbClr>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381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262727"/>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38100" cap="flat">
              <a:solidFill>
                <a:srgbClr val="FFFFFF"/>
              </a:solidFill>
              <a:prstDash val="solid"/>
              <a:miter lim="400000"/>
            </a:ln>
          </a:top>
          <a:bottom>
            <a:ln w="127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381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customXml" Target="../customXml/item2.xml"/><Relationship Id="rId3" Type="http://schemas.openxmlformats.org/officeDocument/2006/relationships/commentAuthors" Target="commentAuthors.xml"/><Relationship Id="rId7" Type="http://schemas.openxmlformats.org/officeDocument/2006/relationships/notesMaster" Target="notesMasters/notesMaster1.xml"/><Relationship Id="rId12" Type="http://schemas.openxmlformats.org/officeDocument/2006/relationships/slide" Target="slides/slide5.xml"/><Relationship Id="rId17" Type="http://schemas.openxmlformats.org/officeDocument/2006/relationships/customXml" Target="../customXml/item1.xml"/><Relationship Id="rId2" Type="http://schemas.openxmlformats.org/officeDocument/2006/relationships/viewProps" Target="viewProps.xml"/><Relationship Id="rId16" Type="http://schemas.openxmlformats.org/officeDocument/2006/relationships/slide" Target="slides/slide9.xml"/><Relationship Id="rId1" Type="http://schemas.openxmlformats.org/officeDocument/2006/relationships/presProps" Target="presProps.xml"/><Relationship Id="rId6" Type="http://schemas.openxmlformats.org/officeDocument/2006/relationships/theme" Target="theme/theme1.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slide" Target="slides/slide8.xml"/><Relationship Id="rId10" Type="http://schemas.openxmlformats.org/officeDocument/2006/relationships/slide" Target="slides/slide3.xml"/><Relationship Id="rId4" Type="http://schemas.openxmlformats.org/officeDocument/2006/relationships/tableStyles" Target="tableStyles.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As we begin, let’s spend a few moments in silence, offering any worries or concerns from our daily lives to God, and acknowledging God’s presence among us. (You may wish to light a candle, if you are in a space where that is possible.)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In these first few slides, the key quotes from the session are brought up to jog the memories of participants and get the conversation flowing. Ask people what they think of them. And ask the questions from the ‘general reflection section.’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r>
              <a:t>Discuss as a group together.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Discuss as a group together.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a:p>
        </p:txBody>
      </p:sp>
      <p:sp>
        <p:nvSpPr>
          <p:cNvPr id="204" name="Shape 204"/>
          <p:cNvSpPr/>
          <p:nvPr>
            <p:ph type="body" sz="quarter" idx="1"/>
          </p:nvPr>
        </p:nvSpPr>
        <p:spPr>
          <a:prstGeom prst="rect">
            <a:avLst/>
          </a:prstGeom>
        </p:spPr>
        <p:txBody>
          <a:bodyPr/>
          <a:lstStyle/>
          <a:p>
            <a:pPr/>
            <a:r>
              <a:t>In three months, there will be the follow up sessions, for us to reflect on the visits we’e been doing. Work with the clergy or other licensed ministers to get the first visits together. Don’t be afraid to ask for help or support. Don’t worry about seeking advice – that’s why we’re here!</a:t>
            </a:r>
          </a:p>
          <a:p>
            <a:pPr/>
          </a:p>
          <a:p>
            <a:pPr/>
            <a:r>
              <a:t>Choose a date in 3 months time for the final, reflection session.</a:t>
            </a:r>
          </a:p>
          <a:p>
            <a:pPr/>
          </a:p>
          <a:p>
            <a:pPr/>
            <a:r>
              <a:t>Look at the Ministry book, pages 51 to 53.</a:t>
            </a:r>
          </a:p>
          <a:p>
            <a:pPr/>
          </a:p>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6500" y="7196865"/>
            <a:ext cx="21971000"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xfrm>
            <a:off x="12007748" y="13080999"/>
            <a:ext cx="368504"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100"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109" name="Agenda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11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6"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27" name="Body Level One…"/>
          <p:cNvSpPr txBox="1"/>
          <p:nvPr>
            <p:ph type="body" idx="1" hasCustomPrompt="1"/>
          </p:nvPr>
        </p:nvSpPr>
        <p:spPr>
          <a:xfrm>
            <a:off x="1206500" y="935258"/>
            <a:ext cx="21971000" cy="7359063"/>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36" name="Body Level One…"/>
          <p:cNvSpPr txBox="1"/>
          <p:nvPr>
            <p:ph type="body" sz="half" idx="1" hasCustomPrompt="1"/>
          </p:nvPr>
        </p:nvSpPr>
        <p:spPr>
          <a:xfrm>
            <a:off x="1753923" y="4939860"/>
            <a:ext cx="20876154" cy="3836280"/>
          </a:xfrm>
          <a:prstGeom prst="rect">
            <a:avLst/>
          </a:prstGeom>
        </p:spPr>
        <p:txBody>
          <a:bodyPr anchor="ct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Low-angle black and white photo of a futuristic apartment building under a cloudy sky"/>
          <p:cNvSpPr/>
          <p:nvPr>
            <p:ph type="pic" idx="21"/>
          </p:nvPr>
        </p:nvSpPr>
        <p:spPr>
          <a:xfrm>
            <a:off x="-120802" y="1270000"/>
            <a:ext cx="16840201" cy="11226800"/>
          </a:xfrm>
          <a:prstGeom prst="rect">
            <a:avLst/>
          </a:prstGeom>
        </p:spPr>
        <p:txBody>
          <a:bodyPr lIns="91439" tIns="45719" rIns="91439" bIns="45719">
            <a:noAutofit/>
          </a:bodyPr>
          <a:lstStyle/>
          <a:p>
            <a:pPr/>
          </a:p>
        </p:txBody>
      </p:sp>
      <p:sp>
        <p:nvSpPr>
          <p:cNvPr id="145" name="Black and white photo of the outside of a modern office building "/>
          <p:cNvSpPr/>
          <p:nvPr>
            <p:ph type="pic" sz="quarter" idx="22"/>
          </p:nvPr>
        </p:nvSpPr>
        <p:spPr>
          <a:xfrm>
            <a:off x="15443200" y="1270000"/>
            <a:ext cx="8102600" cy="5410200"/>
          </a:xfrm>
          <a:prstGeom prst="rect">
            <a:avLst/>
          </a:prstGeom>
        </p:spPr>
        <p:txBody>
          <a:bodyPr lIns="91439" tIns="45719" rIns="91439" bIns="45719">
            <a:noAutofit/>
          </a:bodyPr>
          <a:lstStyle/>
          <a:p>
            <a:pPr/>
          </a:p>
        </p:txBody>
      </p:sp>
      <p:sp>
        <p:nvSpPr>
          <p:cNvPr id="146" name="Black and white photo of lattice-like, modern architecture on a building"/>
          <p:cNvSpPr/>
          <p:nvPr>
            <p:ph type="pic" sz="half" idx="23"/>
          </p:nvPr>
        </p:nvSpPr>
        <p:spPr>
          <a:xfrm>
            <a:off x="15811500" y="4876800"/>
            <a:ext cx="7366000" cy="9829800"/>
          </a:xfrm>
          <a:prstGeom prst="rect">
            <a:avLst/>
          </a:prstGeom>
        </p:spPr>
        <p:txBody>
          <a:bodyPr lIns="91439" tIns="45719" rIns="91439" bIns="45719">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bg>
      <p:bgPr>
        <a:solidFill>
          <a:srgbClr val="000000"/>
        </a:solidFill>
      </p:bgPr>
    </p:bg>
    <p:spTree>
      <p:nvGrpSpPr>
        <p:cNvPr id="1" name=""/>
        <p:cNvGrpSpPr/>
        <p:nvPr/>
      </p:nvGrpSpPr>
      <p:grpSpPr>
        <a:xfrm>
          <a:off x="0" y="0"/>
          <a:ext cx="0" cy="0"/>
          <a:chOff x="0" y="0"/>
          <a:chExt cx="0" cy="0"/>
        </a:xfrm>
      </p:grpSpPr>
      <p:sp>
        <p:nvSpPr>
          <p:cNvPr id="154" name="Low-angle black and white photo of a modern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bg>
      <p:bgPr>
        <a:solidFill>
          <a:srgbClr val="000000"/>
        </a:solidFill>
      </p:bgPr>
    </p:bg>
    <p:spTree>
      <p:nvGrpSpPr>
        <p:cNvPr id="1" name=""/>
        <p:cNvGrpSpPr/>
        <p:nvPr/>
      </p:nvGrpSpPr>
      <p:grpSpPr>
        <a:xfrm>
          <a:off x="0" y="0"/>
          <a:ext cx="0" cy="0"/>
          <a:chOff x="0" y="0"/>
          <a:chExt cx="0" cy="0"/>
        </a:xfrm>
      </p:grpSpPr>
      <p:sp>
        <p:nvSpPr>
          <p:cNvPr id="21" name="Black and white photo of light and shadows on a building"/>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44688"/>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 </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3" name="Body Level One…"/>
          <p:cNvSpPr txBox="1"/>
          <p:nvPr>
            <p:ph type="body" sz="quarter" idx="1" hasCustomPrompt="1"/>
          </p:nvPr>
        </p:nvSpPr>
        <p:spPr>
          <a:xfrm>
            <a:off x="1206500" y="7060576"/>
            <a:ext cx="9779000" cy="5382403"/>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4" name="Black and white photo of shadows cast on a concrete structure"/>
          <p:cNvSpPr/>
          <p:nvPr>
            <p:ph type="pic" idx="21"/>
          </p:nvPr>
        </p:nvSpPr>
        <p:spPr>
          <a:xfrm>
            <a:off x="9270652" y="1263650"/>
            <a:ext cx="16757661" cy="11188700"/>
          </a:xfrm>
          <a:prstGeom prst="rect">
            <a:avLst/>
          </a:prstGeom>
        </p:spPr>
        <p:txBody>
          <a:bodyPr lIns="91439" tIns="45719" rIns="91439" bIns="45719">
            <a:noAutofit/>
          </a:bodyPr>
          <a:lstStyle/>
          <a:p>
            <a:pP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1"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63" name="Close-up black and white photo of intricate building architecture"/>
          <p:cNvSpPr/>
          <p:nvPr>
            <p:ph type="pic" idx="22"/>
          </p:nvPr>
        </p:nvSpPr>
        <p:spPr>
          <a:xfrm>
            <a:off x="12192000" y="-1341967"/>
            <a:ext cx="10922000" cy="16399934"/>
          </a:xfrm>
          <a:prstGeom prst="rect">
            <a:avLst/>
          </a:prstGeom>
        </p:spPr>
        <p:txBody>
          <a:bodyPr lIns="91439" tIns="45719" rIns="91439" bIns="45719">
            <a:noAutofit/>
          </a:bodyPr>
          <a:lstStyle/>
          <a:p>
            <a:pP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7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7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82" name="Slide Subtitle"/>
          <p:cNvSpPr txBox="1"/>
          <p:nvPr>
            <p:ph type="body" sz="quarter" idx="21" hasCustomPrompt="1"/>
          </p:nvPr>
        </p:nvSpPr>
        <p:spPr>
          <a:xfrm>
            <a:off x="1206500" y="2245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3" name="Body Level One…"/>
          <p:cNvSpPr txBox="1"/>
          <p:nvPr>
            <p:ph type="body" sz="half" idx="1" hasCustomPrompt="1"/>
          </p:nvPr>
        </p:nvSpPr>
        <p:spPr>
          <a:xfrm>
            <a:off x="1206500" y="4248504"/>
            <a:ext cx="9779000" cy="8256012"/>
          </a:xfrm>
          <a:prstGeom prst="rect">
            <a:avLst/>
          </a:prstGeom>
        </p:spPr>
        <p:txBody>
          <a:bodyPr/>
          <a:lstStyle/>
          <a:p>
            <a:pPr/>
            <a:r>
              <a:t>Slide bullet text</a:t>
            </a:r>
          </a:p>
          <a:p>
            <a:pPr lvl="1"/>
            <a:r>
              <a:t/>
            </a:r>
          </a:p>
          <a:p>
            <a:pPr lvl="2"/>
            <a:r>
              <a:t/>
            </a:r>
          </a:p>
          <a:p>
            <a:pPr lvl="3"/>
            <a:r>
              <a:t/>
            </a:r>
          </a:p>
          <a:p>
            <a:pPr lvl="4"/>
            <a:r>
              <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FFFFFF"/>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FFFFFF"/>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Pontypridd Ministry Area, March 2024"/>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Pontypridd Ministry Area, March 2024</a:t>
            </a:r>
          </a:p>
        </p:txBody>
      </p:sp>
      <p:sp>
        <p:nvSpPr>
          <p:cNvPr id="172" name="Pastoral Assistant Learning Course"/>
          <p:cNvSpPr txBox="1"/>
          <p:nvPr>
            <p:ph type="ctrTitle"/>
          </p:nvPr>
        </p:nvSpPr>
        <p:spPr>
          <a:prstGeom prst="rect">
            <a:avLst/>
          </a:prstGeom>
        </p:spPr>
        <p:txBody>
          <a:bodyPr/>
          <a:lstStyle/>
          <a:p>
            <a:pPr/>
            <a:r>
              <a:t>Pastoral Assistant Learning Course</a:t>
            </a:r>
          </a:p>
        </p:txBody>
      </p:sp>
      <p:sp>
        <p:nvSpPr>
          <p:cNvPr id="173" name="Session 5 - Undertaking a Visit"/>
          <p:cNvSpPr txBox="1"/>
          <p:nvPr>
            <p:ph type="subTitle" sz="quarter" idx="1"/>
          </p:nvPr>
        </p:nvSpPr>
        <p:spPr>
          <a:prstGeom prst="rect">
            <a:avLst/>
          </a:prstGeom>
        </p:spPr>
        <p:txBody>
          <a:bodyPr/>
          <a:lstStyle/>
          <a:p>
            <a:pPr/>
            <a:r>
              <a:t>Session 5 - Undertaking a Visit</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75" name="Gathering"/>
          <p:cNvSpPr txBox="1"/>
          <p:nvPr>
            <p:ph type="title"/>
          </p:nvPr>
        </p:nvSpPr>
        <p:spPr>
          <a:xfrm>
            <a:off x="1206500" y="952500"/>
            <a:ext cx="21971000" cy="2149148"/>
          </a:xfrm>
          <a:prstGeom prst="rect">
            <a:avLst/>
          </a:prstGeom>
        </p:spPr>
        <p:txBody>
          <a:bodyPr/>
          <a:lstStyle>
            <a:lvl1pPr>
              <a:defRPr spc="-239" sz="12000">
                <a:latin typeface="Gill Sans"/>
                <a:ea typeface="Gill Sans"/>
                <a:cs typeface="Gill Sans"/>
                <a:sym typeface="Gill Sans"/>
              </a:defRPr>
            </a:lvl1pPr>
          </a:lstStyle>
          <a:p>
            <a:pPr/>
            <a:r>
              <a:t>Gathering</a:t>
            </a:r>
          </a:p>
        </p:txBody>
      </p:sp>
      <p:sp>
        <p:nvSpPr>
          <p:cNvPr id="176" name="Almighty and everlasting God, who in your tender love towards the human race sent your Son our Saviour Jesus Christ to take upon him our flesh and to suffer death upon the cross:…"/>
          <p:cNvSpPr txBox="1"/>
          <p:nvPr>
            <p:ph type="body" idx="1"/>
          </p:nvPr>
        </p:nvSpPr>
        <p:spPr>
          <a:xfrm>
            <a:off x="1206500" y="3574299"/>
            <a:ext cx="21971000" cy="7633676"/>
          </a:xfrm>
          <a:prstGeom prst="rect">
            <a:avLst/>
          </a:prstGeom>
        </p:spPr>
        <p:txBody>
          <a:bodyPr/>
          <a:lstStyle/>
          <a:p>
            <a:pPr defTabSz="511809">
              <a:spcBef>
                <a:spcPts val="1100"/>
              </a:spcBef>
              <a:defRPr spc="-62" sz="6200">
                <a:latin typeface="Gill Sans"/>
                <a:ea typeface="Gill Sans"/>
                <a:cs typeface="Gill Sans"/>
                <a:sym typeface="Gill Sans"/>
              </a:defRPr>
            </a:pPr>
            <a:r>
              <a:t>Almighty and everlasting God, who in your tender love towards the human race sent your Son our Saviour Jesus Christ to take upon him our flesh and to suffer death upon the cross:</a:t>
            </a:r>
          </a:p>
          <a:p>
            <a:pPr defTabSz="511809">
              <a:spcBef>
                <a:spcPts val="1100"/>
              </a:spcBef>
              <a:defRPr spc="-62" sz="6200">
                <a:latin typeface="Gill Sans"/>
                <a:ea typeface="Gill Sans"/>
                <a:cs typeface="Gill Sans"/>
                <a:sym typeface="Gill Sans"/>
              </a:defRPr>
            </a:pPr>
            <a:r>
              <a:t>grant that we may follow the example of his patience and humility, and also be made partakers of his resurrection; through Jesus Christ your Son our Lord, who is alive and reigns with you, in the unity of the Holy Spirit, one God, now and forever.</a:t>
            </a:r>
          </a:p>
          <a:p>
            <a:pPr defTabSz="511809">
              <a:spcBef>
                <a:spcPts val="1100"/>
              </a:spcBef>
              <a:defRPr spc="-62" sz="6200">
                <a:latin typeface="Gill Sans"/>
                <a:ea typeface="Gill Sans"/>
                <a:cs typeface="Gill Sans"/>
                <a:sym typeface="Gill Sans"/>
              </a:defRPr>
            </a:pPr>
            <a:r>
              <a:rPr b="1"/>
              <a:t>Amen.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David Lyall"/>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David Lyall</a:t>
            </a:r>
          </a:p>
        </p:txBody>
      </p:sp>
      <p:sp>
        <p:nvSpPr>
          <p:cNvPr id="181" name="“Notable Quote”"/>
          <p:cNvSpPr txBox="1"/>
          <p:nvPr>
            <p:ph type="body" sz="half" idx="1"/>
          </p:nvPr>
        </p:nvSpPr>
        <p:spPr>
          <a:xfrm>
            <a:off x="1753923" y="4499513"/>
            <a:ext cx="20876154" cy="4937572"/>
          </a:xfrm>
          <a:prstGeom prst="rect">
            <a:avLst/>
          </a:prstGeom>
        </p:spPr>
        <p:txBody>
          <a:bodyPr/>
          <a:lstStyle/>
          <a:p>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86" name="A Scenario…"/>
          <p:cNvSpPr txBox="1"/>
          <p:nvPr>
            <p:ph type="body" idx="1"/>
          </p:nvPr>
        </p:nvSpPr>
        <p:spPr>
          <a:xfrm>
            <a:off x="1206500" y="3041162"/>
            <a:ext cx="21971000" cy="9290539"/>
          </a:xfrm>
          <a:prstGeom prst="rect">
            <a:avLst/>
          </a:prstGeom>
        </p:spPr>
        <p:txBody>
          <a:bodyPr/>
          <a:lstStyle/>
          <a:p>
            <a:pPr defTabSz="619125">
              <a:spcBef>
                <a:spcPts val="1300"/>
              </a:spcBef>
              <a:defRPr spc="-67" sz="6750">
                <a:latin typeface="Gill Sans"/>
                <a:ea typeface="Gill Sans"/>
                <a:cs typeface="Gill Sans"/>
                <a:sym typeface="Gill Sans"/>
              </a:defRPr>
            </a:pPr>
            <a:r>
              <a:t>A Scenario</a:t>
            </a:r>
          </a:p>
          <a:p>
            <a:pPr lvl="4" indent="1371600" defTabSz="619125">
              <a:spcBef>
                <a:spcPts val="1300"/>
              </a:spcBef>
              <a:defRPr spc="-67" sz="6750">
                <a:latin typeface="Gill Sans"/>
                <a:ea typeface="Gill Sans"/>
                <a:cs typeface="Gill Sans"/>
                <a:sym typeface="Gill Sans"/>
              </a:defRPr>
            </a:pPr>
            <a:r>
              <a:t>“A pastoral assistant has called to see na elderly member of the church who has just moved into a nursing home following a fall. The visit takes place in the home’s day room. At the end of the visit, having listened to the parishoner’s concerns and experiences, the pastoral assistant asks, ‘Would you like me to pray with you now, or to light a candle for you in church or to remember you in the intercessions on Sunday?’”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8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6"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8" name="Reflect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Reflecting Together</a:t>
            </a:r>
          </a:p>
        </p:txBody>
      </p:sp>
      <p:sp>
        <p:nvSpPr>
          <p:cNvPr id="189" name="Why might the assistant have asked this question in this way?…"/>
          <p:cNvSpPr txBox="1"/>
          <p:nvPr>
            <p:ph type="body" idx="1"/>
          </p:nvPr>
        </p:nvSpPr>
        <p:spPr>
          <a:xfrm>
            <a:off x="1206500" y="3041162"/>
            <a:ext cx="21971000" cy="9337932"/>
          </a:xfrm>
          <a:prstGeom prst="rect">
            <a:avLst/>
          </a:prstGeom>
        </p:spPr>
        <p:txBody>
          <a:bodyPr/>
          <a:lstStyle/>
          <a:p>
            <a:pPr marL="217170" indent="-217170" defTabSz="784225">
              <a:spcBef>
                <a:spcPts val="1700"/>
              </a:spcBef>
              <a:buSzPct val="100000"/>
              <a:buChar char="•"/>
              <a:defRPr spc="-85" sz="8550">
                <a:latin typeface="Gill Sans"/>
                <a:ea typeface="Gill Sans"/>
                <a:cs typeface="Gill Sans"/>
                <a:sym typeface="Gill Sans"/>
              </a:defRPr>
            </a:pPr>
            <a:r>
              <a:t>Why might the assistant have asked this question in this way?</a:t>
            </a:r>
          </a:p>
          <a:p>
            <a:pPr marL="217170" indent="-217170" defTabSz="784225">
              <a:spcBef>
                <a:spcPts val="1700"/>
              </a:spcBef>
              <a:buSzPct val="100000"/>
              <a:buChar char="•"/>
              <a:defRPr spc="-85" sz="8550">
                <a:latin typeface="Gill Sans"/>
                <a:ea typeface="Gill Sans"/>
                <a:cs typeface="Gill Sans"/>
                <a:sym typeface="Gill Sans"/>
              </a:defRPr>
            </a:pPr>
            <a:r>
              <a:t>Why might a person choose, and not choose, each of the options for prayer offered?</a:t>
            </a:r>
          </a:p>
          <a:p>
            <a:pPr marL="217170" indent="-217170" defTabSz="784225">
              <a:spcBef>
                <a:spcPts val="1700"/>
              </a:spcBef>
              <a:buSzPct val="100000"/>
              <a:buChar char="•"/>
              <a:defRPr spc="-85" sz="8550">
                <a:latin typeface="Gill Sans"/>
                <a:ea typeface="Gill Sans"/>
                <a:cs typeface="Gill Sans"/>
                <a:sym typeface="Gill Sans"/>
              </a:defRPr>
            </a:pPr>
            <a:r>
              <a:t>What might be the content of your prayer in each case and where might you find appropriate resources?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91"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192" name="What practical arrangements do you need to make before undertaking a pastoral visit?…"/>
          <p:cNvSpPr txBox="1"/>
          <p:nvPr>
            <p:ph type="body" idx="1"/>
          </p:nvPr>
        </p:nvSpPr>
        <p:spPr>
          <a:xfrm>
            <a:off x="1206500" y="3041162"/>
            <a:ext cx="21971000" cy="9890876"/>
          </a:xfrm>
          <a:prstGeom prst="rect">
            <a:avLst/>
          </a:prstGeom>
        </p:spPr>
        <p:txBody>
          <a:bodyPr/>
          <a:lstStyle/>
          <a:p>
            <a:pPr marL="228600" indent="-228600">
              <a:buSzPct val="100000"/>
              <a:buChar char="•"/>
              <a:defRPr spc="-90" sz="9000">
                <a:latin typeface="Gill Sans"/>
                <a:ea typeface="Gill Sans"/>
                <a:cs typeface="Gill Sans"/>
                <a:sym typeface="Gill Sans"/>
              </a:defRPr>
            </a:pPr>
            <a:r>
              <a:t> What practical arrangements do you need to make before undertaking a pastoral visit?</a:t>
            </a:r>
            <a:br/>
          </a:p>
          <a:p>
            <a:pPr marL="228600" indent="-228600">
              <a:buSzPct val="100000"/>
              <a:buChar char="•"/>
              <a:defRPr spc="-90" sz="9000">
                <a:latin typeface="Gill Sans"/>
                <a:ea typeface="Gill Sans"/>
                <a:cs typeface="Gill Sans"/>
                <a:sym typeface="Gill Sans"/>
              </a:defRPr>
            </a:pPr>
            <a:r>
              <a:t> What practical steps should you be willing to take to ensure your own safety while pastoral visiting?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2">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2"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196" name="Exploring Together"/>
          <p:cNvSpPr txBox="1"/>
          <p:nvPr>
            <p:ph type="title"/>
          </p:nvPr>
        </p:nvSpPr>
        <p:spPr>
          <a:prstGeom prst="rect">
            <a:avLst/>
          </a:prstGeom>
        </p:spPr>
        <p:txBody>
          <a:bodyPr/>
          <a:lstStyle>
            <a:lvl1pPr>
              <a:defRPr>
                <a:latin typeface="Gill Sans"/>
                <a:ea typeface="Gill Sans"/>
                <a:cs typeface="Gill Sans"/>
                <a:sym typeface="Gill Sans"/>
              </a:defRPr>
            </a:lvl1pPr>
          </a:lstStyle>
          <a:p>
            <a:pPr/>
            <a:r>
              <a:t>Exploring Together</a:t>
            </a:r>
          </a:p>
        </p:txBody>
      </p:sp>
      <p:sp>
        <p:nvSpPr>
          <p:cNvPr id="197" name="Examine the safeguarding and vulnerable adult protection procedures that are in place in your Ministry Area.…"/>
          <p:cNvSpPr txBox="1"/>
          <p:nvPr>
            <p:ph type="body" idx="1"/>
          </p:nvPr>
        </p:nvSpPr>
        <p:spPr>
          <a:xfrm>
            <a:off x="1206500" y="3041162"/>
            <a:ext cx="21971000" cy="9890876"/>
          </a:xfrm>
          <a:prstGeom prst="rect">
            <a:avLst/>
          </a:prstGeom>
        </p:spPr>
        <p:txBody>
          <a:bodyPr/>
          <a:lstStyle/>
          <a:p>
            <a:pPr marL="208026" indent="-208026" defTabSz="751205">
              <a:spcBef>
                <a:spcPts val="1600"/>
              </a:spcBef>
              <a:buSzPct val="100000"/>
              <a:buChar char="•"/>
              <a:defRPr spc="-81" sz="8190">
                <a:latin typeface="Gill Sans"/>
                <a:ea typeface="Gill Sans"/>
                <a:cs typeface="Gill Sans"/>
                <a:sym typeface="Gill Sans"/>
              </a:defRPr>
            </a:pPr>
            <a:r>
              <a:t> Examine the safeguarding and vulnerable adult protection procedures that are in place in your Ministry Area.</a:t>
            </a:r>
            <a:br/>
          </a:p>
          <a:p>
            <a:pPr marL="208026" indent="-208026" defTabSz="751205">
              <a:spcBef>
                <a:spcPts val="1600"/>
              </a:spcBef>
              <a:buSzPct val="100000"/>
              <a:buChar char="•"/>
              <a:defRPr spc="-81" sz="8190">
                <a:latin typeface="Gill Sans"/>
                <a:ea typeface="Gill Sans"/>
                <a:cs typeface="Gill Sans"/>
                <a:sym typeface="Gill Sans"/>
              </a:defRPr>
            </a:pPr>
            <a:r>
              <a:t> Determine the practical arrangements that need to be in place to ensure that you are able to respond to any pastoral situation you may encounter.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97">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97"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sp>
        <p:nvSpPr>
          <p:cNvPr id="201"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02" name="Scheduling the Follow Up Session…"/>
          <p:cNvSpPr txBox="1"/>
          <p:nvPr>
            <p:ph type="body" idx="1"/>
          </p:nvPr>
        </p:nvSpPr>
        <p:spPr>
          <a:xfrm>
            <a:off x="1206500" y="3041162"/>
            <a:ext cx="21971000" cy="8537580"/>
          </a:xfrm>
          <a:prstGeom prst="rect">
            <a:avLst/>
          </a:prstGeom>
        </p:spPr>
        <p:txBody>
          <a:bodyPr/>
          <a:lstStyle/>
          <a:p>
            <a:pPr>
              <a:defRPr spc="-90" sz="9000">
                <a:latin typeface="Gill Sans"/>
                <a:ea typeface="Gill Sans"/>
                <a:cs typeface="Gill Sans"/>
                <a:sym typeface="Gill Sans"/>
              </a:defRPr>
            </a:pPr>
            <a:r>
              <a:t>Scheduling the Follow Up Session</a:t>
            </a:r>
          </a:p>
          <a:p>
            <a:pPr>
              <a:defRPr spc="-90" sz="9000">
                <a:latin typeface="Gill Sans"/>
                <a:ea typeface="Gill Sans"/>
                <a:cs typeface="Gill Sans"/>
                <a:sym typeface="Gill Sans"/>
              </a:defRPr>
            </a:pPr>
          </a:p>
          <a:p>
            <a:pPr>
              <a:defRPr spc="-90" sz="9000">
                <a:latin typeface="Gill Sans"/>
                <a:ea typeface="Gill Sans"/>
                <a:cs typeface="Gill Sans"/>
                <a:sym typeface="Gill Sans"/>
              </a:defRPr>
            </a:pPr>
            <a:r>
              <a:t>Start visiting!</a:t>
            </a:r>
          </a:p>
          <a:p>
            <a:pPr>
              <a:defRPr spc="-90" sz="9000">
                <a:latin typeface="Gill Sans"/>
                <a:ea typeface="Gill Sans"/>
                <a:cs typeface="Gill Sans"/>
                <a:sym typeface="Gill Sans"/>
              </a:defRPr>
            </a:pPr>
          </a:p>
          <a:p>
            <a:pPr>
              <a:defRPr spc="-90" sz="9000">
                <a:latin typeface="Gill Sans"/>
                <a:ea typeface="Gill Sans"/>
                <a:cs typeface="Gill Sans"/>
                <a:sym typeface="Gill Sans"/>
              </a:defRPr>
            </a:pPr>
            <a:r>
              <a:t>What is one thing you’ve learned this session?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6" name="Responding and Concluding"/>
          <p:cNvSpPr txBox="1"/>
          <p:nvPr>
            <p:ph type="title"/>
          </p:nvPr>
        </p:nvSpPr>
        <p:spPr>
          <a:xfrm>
            <a:off x="1092335" y="949891"/>
            <a:ext cx="21971001" cy="1435101"/>
          </a:xfrm>
          <a:prstGeom prst="rect">
            <a:avLst/>
          </a:prstGeom>
        </p:spPr>
        <p:txBody>
          <a:bodyPr/>
          <a:lstStyle>
            <a:lvl1pPr>
              <a:defRPr>
                <a:latin typeface="Gill Sans"/>
                <a:ea typeface="Gill Sans"/>
                <a:cs typeface="Gill Sans"/>
                <a:sym typeface="Gill Sans"/>
              </a:defRPr>
            </a:lvl1pPr>
          </a:lstStyle>
          <a:p>
            <a:pPr/>
            <a:r>
              <a:t>Responding and Concluding</a:t>
            </a:r>
          </a:p>
        </p:txBody>
      </p:sp>
      <p:sp>
        <p:nvSpPr>
          <p:cNvPr id="207" name="May the grace of our Lord, Jesus Christ,…"/>
          <p:cNvSpPr txBox="1"/>
          <p:nvPr>
            <p:ph type="body" idx="1"/>
          </p:nvPr>
        </p:nvSpPr>
        <p:spPr>
          <a:xfrm>
            <a:off x="1206500" y="3302108"/>
            <a:ext cx="21971000" cy="9406322"/>
          </a:xfrm>
          <a:prstGeom prst="rect">
            <a:avLst/>
          </a:prstGeom>
        </p:spPr>
        <p:txBody>
          <a:bodyPr/>
          <a:lstStyle/>
          <a:p>
            <a:pPr defTabSz="685165">
              <a:spcBef>
                <a:spcPts val="1400"/>
              </a:spcBef>
              <a:defRPr b="1" spc="-74" sz="7469">
                <a:latin typeface="Gill Sans"/>
                <a:ea typeface="Gill Sans"/>
                <a:cs typeface="Gill Sans"/>
                <a:sym typeface="Gill Sans"/>
              </a:defRPr>
            </a:pPr>
            <a:r>
              <a:t>May the grace of our Lord, Jesus Christ,</a:t>
            </a:r>
          </a:p>
          <a:p>
            <a:pPr defTabSz="685165">
              <a:spcBef>
                <a:spcPts val="1400"/>
              </a:spcBef>
              <a:defRPr b="1" spc="-74" sz="7469">
                <a:latin typeface="Gill Sans"/>
                <a:ea typeface="Gill Sans"/>
                <a:cs typeface="Gill Sans"/>
                <a:sym typeface="Gill Sans"/>
              </a:defRPr>
            </a:pPr>
            <a:r>
              <a:t>And the love of God,</a:t>
            </a:r>
          </a:p>
          <a:p>
            <a:pPr defTabSz="685165">
              <a:spcBef>
                <a:spcPts val="1400"/>
              </a:spcBef>
              <a:defRPr b="1" spc="-74" sz="7469">
                <a:latin typeface="Gill Sans"/>
                <a:ea typeface="Gill Sans"/>
                <a:cs typeface="Gill Sans"/>
                <a:sym typeface="Gill Sans"/>
              </a:defRPr>
            </a:pPr>
            <a:r>
              <a:t>And the fellowship of the Holy Spirit,</a:t>
            </a:r>
          </a:p>
          <a:p>
            <a:pPr defTabSz="685165">
              <a:spcBef>
                <a:spcPts val="1400"/>
              </a:spcBef>
              <a:defRPr b="1" spc="-74" sz="7469">
                <a:latin typeface="Gill Sans"/>
                <a:ea typeface="Gill Sans"/>
                <a:cs typeface="Gill Sans"/>
                <a:sym typeface="Gill Sans"/>
              </a:defRPr>
            </a:pPr>
            <a:r>
              <a:t>Be upon us and remain with us always.  Amen.</a:t>
            </a:r>
          </a:p>
          <a:p>
            <a:pPr defTabSz="685165">
              <a:spcBef>
                <a:spcPts val="1400"/>
              </a:spcBef>
              <a:defRPr spc="-74" sz="7469">
                <a:latin typeface="Gill Sans"/>
                <a:ea typeface="Gill Sans"/>
                <a:cs typeface="Gill Sans"/>
                <a:sym typeface="Gill Sans"/>
              </a:defRPr>
            </a:pPr>
          </a:p>
          <a:p>
            <a:pPr defTabSz="685165">
              <a:spcBef>
                <a:spcPts val="1400"/>
              </a:spcBef>
              <a:defRPr spc="-74" sz="7469">
                <a:latin typeface="Gill Sans"/>
                <a:ea typeface="Gill Sans"/>
                <a:cs typeface="Gill Sans"/>
                <a:sym typeface="Gill Sans"/>
              </a:defRPr>
            </a:pPr>
            <a:r>
              <a:t>Go in peace to love and serve the Lord.</a:t>
            </a:r>
          </a:p>
          <a:p>
            <a:pPr defTabSz="685165">
              <a:spcBef>
                <a:spcPts val="1400"/>
              </a:spcBef>
              <a:defRPr spc="-74" sz="7469">
                <a:latin typeface="Gill Sans"/>
                <a:ea typeface="Gill Sans"/>
                <a:cs typeface="Gill Sans"/>
                <a:sym typeface="Gill Sans"/>
              </a:defRPr>
            </a:pPr>
            <a:r>
              <a:rPr b="1"/>
              <a:t>In the name of Christ.  Amen</a:t>
            </a:r>
            <a:r>
              <a:t>.</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2_DynamicDark">
  <a:themeElements>
    <a:clrScheme name="32_DynamicDark">
      <a:dk1>
        <a:srgbClr val="BE00FF"/>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2_DynamicDark">
  <a:themeElements>
    <a:clrScheme name="32_DynamicDark">
      <a:dk1>
        <a:srgbClr val="000000"/>
      </a:dk1>
      <a:lt1>
        <a:srgbClr val="FFFFFF"/>
      </a:lt1>
      <a:dk2>
        <a:srgbClr val="434343"/>
      </a:dk2>
      <a:lt2>
        <a:srgbClr val="A9A9A9"/>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2_DynamicDark">
      <a:majorFont>
        <a:latin typeface="Helvetica Neue"/>
        <a:ea typeface="Helvetica Neue"/>
        <a:cs typeface="Helvetica Neue"/>
      </a:majorFont>
      <a:minorFont>
        <a:latin typeface="Helvetica Neue"/>
        <a:ea typeface="Helvetica Neue"/>
        <a:cs typeface="Helvetica Neue"/>
      </a:minorFont>
    </a:fontScheme>
    <a:fmtScheme name="32_DynamicDar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FFFFFF"/>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3379A556804845A475AA4D27D3889C" ma:contentTypeVersion="18" ma:contentTypeDescription="Create a new document." ma:contentTypeScope="" ma:versionID="61ad67febfda2614336f5ccafe7d8dd6">
  <xsd:schema xmlns:xsd="http://www.w3.org/2001/XMLSchema" xmlns:xs="http://www.w3.org/2001/XMLSchema" xmlns:p="http://schemas.microsoft.com/office/2006/metadata/properties" xmlns:ns2="92a1dbf5-78f5-49c3-b293-8fecae8f525c" xmlns:ns3="c947e69d-966c-4c85-99a3-8c8286b61588" targetNamespace="http://schemas.microsoft.com/office/2006/metadata/properties" ma:root="true" ma:fieldsID="e1a6fb9209ddeb0e77ac95c8125f3543" ns2:_="" ns3:_="">
    <xsd:import namespace="92a1dbf5-78f5-49c3-b293-8fecae8f525c"/>
    <xsd:import namespace="c947e69d-966c-4c85-99a3-8c8286b61588"/>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1dbf5-78f5-49c3-b293-8fecae8f52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f0363e0-b752-48db-9ac4-2716c7807f6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7e69d-966c-4c85-99a3-8c8286b6158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b2dfa1d-b206-4e80-a5bc-fb51614c4aa3}" ma:internalName="TaxCatchAll" ma:showField="CatchAllData" ma:web="c947e69d-966c-4c85-99a3-8c8286b6158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8A1689-4D72-47D2-820E-60B5AC2A5B6E}"/>
</file>

<file path=customXml/itemProps2.xml><?xml version="1.0" encoding="utf-8"?>
<ds:datastoreItem xmlns:ds="http://schemas.openxmlformats.org/officeDocument/2006/customXml" ds:itemID="{54DE8917-6D1A-4D88-B4C2-12A62EB339E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