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customXml" Target="../customXml/item2.xml"/><Relationship Id="rId3" Type="http://schemas.openxmlformats.org/officeDocument/2006/relationships/commentAuthors" Target="commentAuthors.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9.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10" Type="http://schemas.openxmlformats.org/officeDocument/2006/relationships/slide" Target="slides/slide3.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As we begin, let’s spend a few moments in silence, offering any worries or concerns from our daily lives to God, and acknowledging God’s presence among us. (You may wish to light a candle, if you are in a space where that is possible.)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In these first few slides, the key quotes from the session are brought up to jog the memories of participants and get the conversation flowing. Ask people what they think of them. And ask the questions from the ‘general reflection section.’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We are going to break up into groups of two and do a listening exercise. You might have done something like this before or you might not have. </a:t>
            </a:r>
          </a:p>
          <a:p>
            <a:pPr/>
          </a:p>
          <a:p>
            <a:pPr/>
            <a:r>
              <a:t>One person will be the ‘storyteller,’ and other person will be doing the listening.</a:t>
            </a:r>
          </a:p>
          <a:p>
            <a:pPr/>
          </a:p>
          <a:p>
            <a:pPr/>
            <a:r>
              <a:t>The storyteller should speak for three minutes about something that has happened to them in the last couple of weeks - could be anything from a funny encounter at the shop to a good conversation with a friend. Anything. </a:t>
            </a:r>
          </a:p>
          <a:p>
            <a:pPr/>
          </a:p>
          <a:p>
            <a:pPr/>
            <a:r>
              <a:t>The listener should listen as carefully as possible, but remain completely silent.</a:t>
            </a:r>
          </a:p>
          <a:p>
            <a:pPr/>
          </a:p>
          <a:p>
            <a:pPr/>
            <a:r>
              <a:t>When the time is up, the listened should repeat as accurately as possible the story that he or she has just heard. The listener is not trying to interpret what the story meant but simply to repeat what was said.</a:t>
            </a:r>
          </a:p>
          <a:p>
            <a:pPr/>
          </a:p>
          <a:p>
            <a:pPr/>
            <a:r>
              <a:t>When the listener has finished, the storyteller should reflect ask on how well the listener has heard the story and should note any inaccuracies or omissions.</a:t>
            </a:r>
          </a:p>
          <a:p>
            <a:pPr/>
          </a:p>
          <a:p>
            <a:pPr/>
            <a:r>
              <a:t>Repeat the exercise, reversing the roles.</a:t>
            </a:r>
          </a:p>
          <a:p>
            <a:pPr/>
          </a:p>
          <a:p>
            <a:pPr/>
            <a:r>
              <a:t>[[When everyone has had a chance, bring the group together to reflect on the experience. Deep things might have come up, so give time and space for this reflection.]]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Look at the Ministry book, pages 25 to 28. Take time with the reflection questions.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Low-angle black and white photo of a futuristic apartment building under a cloudy sky"/>
          <p:cNvSpPr/>
          <p:nvPr>
            <p:ph type="pic" idx="21"/>
          </p:nvPr>
        </p:nvSpPr>
        <p:spPr>
          <a:xfrm>
            <a:off x="-120802" y="1270000"/>
            <a:ext cx="16840201" cy="11226800"/>
          </a:xfrm>
          <a:prstGeom prst="rect">
            <a:avLst/>
          </a:prstGeom>
        </p:spPr>
        <p:txBody>
          <a:bodyPr lIns="91439" tIns="45719" rIns="91439" bIns="45719">
            <a:noAutofit/>
          </a:bodyPr>
          <a:lstStyle/>
          <a:p>
            <a:pPr/>
          </a:p>
        </p:txBody>
      </p:sp>
      <p:sp>
        <p:nvSpPr>
          <p:cNvPr id="145" name="Black and white photo of the outside of a modern office building "/>
          <p:cNvSpPr/>
          <p:nvPr>
            <p:ph type="pic" sz="quarter" idx="22"/>
          </p:nvPr>
        </p:nvSpPr>
        <p:spPr>
          <a:xfrm>
            <a:off x="15443200" y="1270000"/>
            <a:ext cx="8102600" cy="5410200"/>
          </a:xfrm>
          <a:prstGeom prst="rect">
            <a:avLst/>
          </a:prstGeom>
        </p:spPr>
        <p:txBody>
          <a:bodyPr lIns="91439" tIns="45719" rIns="91439" bIns="45719">
            <a:noAutofit/>
          </a:bodyPr>
          <a:lstStyle/>
          <a:p>
            <a:pPr/>
          </a:p>
        </p:txBody>
      </p:sp>
      <p:sp>
        <p:nvSpPr>
          <p:cNvPr id="146" name="Black and white photo of lattice-like, modern architecture on a building"/>
          <p:cNvSpPr/>
          <p:nvPr>
            <p:ph type="pic" sz="half" idx="23"/>
          </p:nvPr>
        </p:nvSpPr>
        <p:spPr>
          <a:xfrm>
            <a:off x="15811500" y="4876800"/>
            <a:ext cx="7366000" cy="98298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Low-angle black and white photo of a modern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Black and white photo of light and shadows on a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Black and white photo of shadows cast on a concrete structure"/>
          <p:cNvSpPr/>
          <p:nvPr>
            <p:ph type="pic" idx="21"/>
          </p:nvPr>
        </p:nvSpPr>
        <p:spPr>
          <a:xfrm>
            <a:off x="9270652" y="1263650"/>
            <a:ext cx="16757661" cy="11188700"/>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Close-up black and white photo of intricate building architecture"/>
          <p:cNvSpPr/>
          <p:nvPr>
            <p:ph type="pic" idx="22"/>
          </p:nvPr>
        </p:nvSpPr>
        <p:spPr>
          <a:xfrm>
            <a:off x="12192000" y="-1341967"/>
            <a:ext cx="10922000" cy="16399934"/>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Pontypridd Ministry Area, March 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Pontypridd Ministry Area, March 2024</a:t>
            </a:r>
          </a:p>
        </p:txBody>
      </p:sp>
      <p:sp>
        <p:nvSpPr>
          <p:cNvPr id="172" name="Pastoral Assistant Learning Course"/>
          <p:cNvSpPr txBox="1"/>
          <p:nvPr>
            <p:ph type="ctrTitle"/>
          </p:nvPr>
        </p:nvSpPr>
        <p:spPr>
          <a:prstGeom prst="rect">
            <a:avLst/>
          </a:prstGeom>
        </p:spPr>
        <p:txBody>
          <a:bodyPr/>
          <a:lstStyle/>
          <a:p>
            <a:pPr/>
            <a:r>
              <a:t>Pastoral Assistant Learning Course</a:t>
            </a:r>
          </a:p>
        </p:txBody>
      </p:sp>
      <p:sp>
        <p:nvSpPr>
          <p:cNvPr id="173" name="Session 2 - Being a Good"/>
          <p:cNvSpPr txBox="1"/>
          <p:nvPr>
            <p:ph type="subTitle" sz="quarter" idx="1"/>
          </p:nvPr>
        </p:nvSpPr>
        <p:spPr>
          <a:prstGeom prst="rect">
            <a:avLst/>
          </a:prstGeom>
        </p:spPr>
        <p:txBody>
          <a:bodyPr/>
          <a:lstStyle/>
          <a:p>
            <a:pPr/>
            <a:r>
              <a:t>Session 2 - Being a Good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75" name="Gathering"/>
          <p:cNvSpPr txBox="1"/>
          <p:nvPr>
            <p:ph type="title"/>
          </p:nvPr>
        </p:nvSpPr>
        <p:spPr>
          <a:prstGeom prst="rect">
            <a:avLst/>
          </a:prstGeom>
        </p:spPr>
        <p:txBody>
          <a:bodyPr/>
          <a:lstStyle>
            <a:lvl1pPr>
              <a:defRPr>
                <a:latin typeface="Gill Sans"/>
                <a:ea typeface="Gill Sans"/>
                <a:cs typeface="Gill Sans"/>
                <a:sym typeface="Gill Sans"/>
              </a:defRPr>
            </a:lvl1pPr>
          </a:lstStyle>
          <a:p>
            <a:pPr/>
            <a:r>
              <a:t>Gathering</a:t>
            </a:r>
          </a:p>
        </p:txBody>
      </p:sp>
      <p:sp>
        <p:nvSpPr>
          <p:cNvPr id="176" name="Heavenly Father, you know both our needs and our ignorance:…"/>
          <p:cNvSpPr txBox="1"/>
          <p:nvPr>
            <p:ph type="body" idx="1"/>
          </p:nvPr>
        </p:nvSpPr>
        <p:spPr>
          <a:xfrm>
            <a:off x="1206500" y="3041162"/>
            <a:ext cx="21971000" cy="7633676"/>
          </a:xfrm>
          <a:prstGeom prst="rect">
            <a:avLst/>
          </a:prstGeom>
        </p:spPr>
        <p:txBody>
          <a:bodyPr/>
          <a:lstStyle/>
          <a:p>
            <a:pPr defTabSz="586104">
              <a:spcBef>
                <a:spcPts val="1200"/>
              </a:spcBef>
              <a:defRPr spc="-71" sz="7100">
                <a:latin typeface="Gill Sans"/>
                <a:ea typeface="Gill Sans"/>
                <a:cs typeface="Gill Sans"/>
                <a:sym typeface="Gill Sans"/>
              </a:defRPr>
            </a:pPr>
            <a:r>
              <a:t>Heavenly Father, you know both our needs and our ignorance:</a:t>
            </a:r>
          </a:p>
          <a:p>
            <a:pPr lvl="1" indent="324611" defTabSz="586104">
              <a:spcBef>
                <a:spcPts val="1200"/>
              </a:spcBef>
              <a:defRPr spc="-71" sz="7100">
                <a:latin typeface="Gill Sans"/>
                <a:ea typeface="Gill Sans"/>
                <a:cs typeface="Gill Sans"/>
                <a:sym typeface="Gill Sans"/>
              </a:defRPr>
            </a:pPr>
            <a:r>
              <a:t>Have mercy on our weakness, not as we ask in our blindness nor as we deserve in our sinfulness, but as you know and love us in your Son Jesus Christ our Lord who lives and reigns with you in the unity of the Holy Spirit, one God, now and always.  </a:t>
            </a:r>
            <a:r>
              <a:rPr b="1"/>
              <a:t>Amen.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John O’Donohue, “Eternal Echo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John O’Donohue, “Eternal Echoes.”</a:t>
            </a:r>
          </a:p>
        </p:txBody>
      </p:sp>
      <p:sp>
        <p:nvSpPr>
          <p:cNvPr id="181" name="“When you really tell how and who you are, you offer your listener a key to the temple of your life. You allow them a huge voice in your conversation with yourself. Listening is such an underrated activity. In fact it is a hugely subversive. Because when"/>
          <p:cNvSpPr txBox="1"/>
          <p:nvPr>
            <p:ph type="body" sz="half" idx="1"/>
          </p:nvPr>
        </p:nvSpPr>
        <p:spPr>
          <a:xfrm>
            <a:off x="1753923" y="4499513"/>
            <a:ext cx="20876154" cy="4937572"/>
          </a:xfrm>
          <a:prstGeom prst="rect">
            <a:avLst/>
          </a:prstGeom>
        </p:spPr>
        <p:txBody>
          <a:bodyPr/>
          <a:lstStyle>
            <a:lvl1pPr marL="402521" indent="-296036" defTabSz="1536153">
              <a:defRPr spc="-107" sz="5355"/>
            </a:lvl1pPr>
          </a:lstStyle>
          <a:p>
            <a:pPr/>
            <a:r>
              <a:t>“When you really tell how and who you are, you offer your listener a key to the temple of your life. You allow them a huge voice in your conversation with yourself. Listening is such an underrated activity. In fact it is a hugely subversive. Because when we listen deeply, we take in the voice of the other. The inner world is tender and personal, and the voices that really enter assume great power.”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85"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86" name="Listening to One Another…"/>
          <p:cNvSpPr txBox="1"/>
          <p:nvPr>
            <p:ph type="body" idx="1"/>
          </p:nvPr>
        </p:nvSpPr>
        <p:spPr>
          <a:xfrm>
            <a:off x="1206500" y="3041162"/>
            <a:ext cx="21971000" cy="9290539"/>
          </a:xfrm>
          <a:prstGeom prst="rect">
            <a:avLst/>
          </a:prstGeom>
        </p:spPr>
        <p:txBody>
          <a:bodyPr/>
          <a:lstStyle/>
          <a:p>
            <a:pPr>
              <a:defRPr spc="-90" sz="9000">
                <a:latin typeface="Gill Sans"/>
                <a:ea typeface="Gill Sans"/>
                <a:cs typeface="Gill Sans"/>
                <a:sym typeface="Gill Sans"/>
              </a:defRPr>
            </a:pPr>
            <a:r>
              <a:t>Listening to One Another</a:t>
            </a:r>
          </a:p>
          <a:p>
            <a:pPr lvl="4">
              <a:defRPr spc="-90" sz="9000">
                <a:latin typeface="Gill Sans"/>
                <a:ea typeface="Gill Sans"/>
                <a:cs typeface="Gill Sans"/>
                <a:sym typeface="Gill Sans"/>
              </a:defRPr>
            </a:pPr>
            <a:r>
              <a:t>In groups of two…</a:t>
            </a:r>
          </a:p>
          <a:p>
            <a:pPr lvl="4">
              <a:defRPr spc="-90" sz="9000">
                <a:latin typeface="Gill Sans"/>
                <a:ea typeface="Gill Sans"/>
                <a:cs typeface="Gill Sans"/>
                <a:sym typeface="Gill Sans"/>
              </a:defRPr>
            </a:pPr>
            <a:r>
              <a:t>Three minutes…</a:t>
            </a:r>
          </a:p>
          <a:p>
            <a:pPr lvl="4">
              <a:defRPr spc="-90" sz="9000">
                <a:latin typeface="Gill Sans"/>
                <a:ea typeface="Gill Sans"/>
                <a:cs typeface="Gill Sans"/>
                <a:sym typeface="Gill Sans"/>
              </a:defRPr>
            </a:pPr>
            <a:r>
              <a:t>Listening and being silent…</a:t>
            </a:r>
          </a:p>
          <a:p>
            <a:pPr lvl="4">
              <a:defRPr spc="-90" sz="9000">
                <a:latin typeface="Gill Sans"/>
                <a:ea typeface="Gill Sans"/>
                <a:cs typeface="Gill Sans"/>
                <a:sym typeface="Gill Sans"/>
              </a:defRPr>
            </a:pPr>
            <a:r>
              <a:t>Repeat back…</a:t>
            </a:r>
          </a:p>
          <a:p>
            <a:pPr lvl="4">
              <a:defRPr spc="-90" sz="9000">
                <a:latin typeface="Gill Sans"/>
                <a:ea typeface="Gill Sans"/>
                <a:cs typeface="Gill Sans"/>
                <a:sym typeface="Gill Sans"/>
              </a:defRPr>
            </a:pPr>
            <a:r>
              <a:t>Reflect back…</a:t>
            </a:r>
          </a:p>
        </p:txBody>
      </p:sp>
      <p:sp>
        <p:nvSpPr>
          <p:cNvPr id="187" name="And Switch and Repeat!"/>
          <p:cNvSpPr txBox="1"/>
          <p:nvPr/>
        </p:nvSpPr>
        <p:spPr>
          <a:xfrm>
            <a:off x="11644903" y="10130684"/>
            <a:ext cx="11949113" cy="1498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atin typeface="Gill Sans"/>
                <a:ea typeface="Gill Sans"/>
                <a:cs typeface="Gill Sans"/>
                <a:sym typeface="Gill Sans"/>
              </a:defRPr>
            </a:lvl1pPr>
          </a:lstStyle>
          <a:p>
            <a:pPr/>
            <a:r>
              <a:t>And Switch and Repeat!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2" fill="hold">
                                  <p:stCondLst>
                                    <p:cond delay="0"/>
                                  </p:stCondLst>
                                  <p:iterate type="el" backwards="0">
                                    <p:tmAbs val="0"/>
                                  </p:iterate>
                                  <p:childTnLst>
                                    <p:set>
                                      <p:cBhvr>
                                        <p:cTn id="32" fill="hold"/>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2"/>
      <p:bldP build="p" bldLvl="5" animBg="1" rev="0" advAuto="0" spid="18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92" name="How did it feel to be listened to and affirmed?…"/>
          <p:cNvSpPr txBox="1"/>
          <p:nvPr>
            <p:ph type="body" idx="1"/>
          </p:nvPr>
        </p:nvSpPr>
        <p:spPr>
          <a:xfrm>
            <a:off x="1206500" y="3041162"/>
            <a:ext cx="21971000" cy="7633676"/>
          </a:xfrm>
          <a:prstGeom prst="rect">
            <a:avLst/>
          </a:prstGeom>
        </p:spPr>
        <p:txBody>
          <a:bodyPr/>
          <a:lstStyle/>
          <a:p>
            <a:pPr>
              <a:defRPr spc="-90" sz="9000">
                <a:latin typeface="Gill Sans"/>
                <a:ea typeface="Gill Sans"/>
                <a:cs typeface="Gill Sans"/>
                <a:sym typeface="Gill Sans"/>
              </a:defRPr>
            </a:pPr>
            <a:r>
              <a:t>How did it feel to be listened to and affirmed?</a:t>
            </a:r>
          </a:p>
          <a:p>
            <a:pPr>
              <a:defRPr spc="-90" sz="9000">
                <a:latin typeface="Gill Sans"/>
                <a:ea typeface="Gill Sans"/>
                <a:cs typeface="Gill Sans"/>
                <a:sym typeface="Gill Sans"/>
              </a:defRPr>
            </a:pPr>
            <a:r>
              <a:t>What makes for good listening?</a:t>
            </a:r>
          </a:p>
          <a:p>
            <a:pPr>
              <a:defRPr spc="-90" sz="9000">
                <a:latin typeface="Gill Sans"/>
                <a:ea typeface="Gill Sans"/>
                <a:cs typeface="Gill Sans"/>
                <a:sym typeface="Gill Sans"/>
              </a:defRPr>
            </a:pPr>
            <a:r>
              <a:t>What makes for bad listening?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195" name="What are the most important practical factors that aid in good listening?…"/>
          <p:cNvSpPr txBox="1"/>
          <p:nvPr>
            <p:ph type="body" idx="1"/>
          </p:nvPr>
        </p:nvSpPr>
        <p:spPr>
          <a:xfrm>
            <a:off x="1206500" y="3041162"/>
            <a:ext cx="21971000" cy="9890876"/>
          </a:xfrm>
          <a:prstGeom prst="rect">
            <a:avLst/>
          </a:prstGeom>
        </p:spPr>
        <p:txBody>
          <a:bodyPr/>
          <a:lstStyle/>
          <a:p>
            <a:pPr>
              <a:defRPr spc="-90" sz="9000">
                <a:latin typeface="Gill Sans"/>
                <a:ea typeface="Gill Sans"/>
                <a:cs typeface="Gill Sans"/>
                <a:sym typeface="Gill Sans"/>
              </a:defRPr>
            </a:pPr>
            <a:r>
              <a:t>What are the most important practical factors that aid in good listening?</a:t>
            </a:r>
          </a:p>
          <a:p>
            <a:pPr>
              <a:defRPr spc="-90" sz="9000">
                <a:latin typeface="Gill Sans"/>
                <a:ea typeface="Gill Sans"/>
                <a:cs typeface="Gill Sans"/>
                <a:sym typeface="Gill Sans"/>
              </a:defRPr>
            </a:pPr>
          </a:p>
          <a:p>
            <a:pPr>
              <a:defRPr spc="-90" sz="9000">
                <a:latin typeface="Gill Sans"/>
                <a:ea typeface="Gill Sans"/>
                <a:cs typeface="Gill Sans"/>
                <a:sym typeface="Gill Sans"/>
              </a:defRPr>
            </a:pPr>
            <a:r>
              <a:t>What do you find most difficult in listening well?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198" name="Why is confidentiality important, and what are the limits of confidentiality in pastoral care?…"/>
          <p:cNvSpPr txBox="1"/>
          <p:nvPr>
            <p:ph type="body" idx="1"/>
          </p:nvPr>
        </p:nvSpPr>
        <p:spPr>
          <a:xfrm>
            <a:off x="1206500" y="3041162"/>
            <a:ext cx="21971000" cy="9890876"/>
          </a:xfrm>
          <a:prstGeom prst="rect">
            <a:avLst/>
          </a:prstGeom>
        </p:spPr>
        <p:txBody>
          <a:bodyPr/>
          <a:lstStyle/>
          <a:p>
            <a:pPr>
              <a:defRPr spc="-90" sz="9000">
                <a:latin typeface="Gill Sans"/>
                <a:ea typeface="Gill Sans"/>
                <a:cs typeface="Gill Sans"/>
                <a:sym typeface="Gill Sans"/>
              </a:defRPr>
            </a:pPr>
            <a:r>
              <a:t>Why is confidentiality important, and what are the limits of confidentiality in pastoral care?</a:t>
            </a:r>
          </a:p>
          <a:p>
            <a:pPr>
              <a:defRPr spc="-90" sz="9000">
                <a:latin typeface="Gill Sans"/>
                <a:ea typeface="Gill Sans"/>
                <a:cs typeface="Gill Sans"/>
                <a:sym typeface="Gill Sans"/>
              </a:defRPr>
            </a:pPr>
          </a:p>
          <a:p>
            <a:pPr>
              <a:defRPr spc="-90" sz="9000">
                <a:latin typeface="Gill Sans"/>
                <a:ea typeface="Gill Sans"/>
                <a:cs typeface="Gill Sans"/>
                <a:sym typeface="Gill Sans"/>
              </a:defRPr>
            </a:pPr>
            <a:r>
              <a:t>How, why and with whom is pastoral information shared in your Ministry Team?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0"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01" name="What is one thing you’ve learned this session?…"/>
          <p:cNvSpPr txBox="1"/>
          <p:nvPr>
            <p:ph type="body" sz="half" idx="1"/>
          </p:nvPr>
        </p:nvSpPr>
        <p:spPr>
          <a:xfrm>
            <a:off x="1206500" y="3041162"/>
            <a:ext cx="21971000" cy="5118583"/>
          </a:xfrm>
          <a:prstGeom prst="rect">
            <a:avLst/>
          </a:prstGeom>
        </p:spPr>
        <p:txBody>
          <a:bodyPr/>
          <a:lstStyle/>
          <a:p>
            <a:pPr defTabSz="652145">
              <a:spcBef>
                <a:spcPts val="1400"/>
              </a:spcBef>
              <a:defRPr spc="-71" sz="7110">
                <a:latin typeface="Gill Sans"/>
                <a:ea typeface="Gill Sans"/>
                <a:cs typeface="Gill Sans"/>
                <a:sym typeface="Gill Sans"/>
              </a:defRPr>
            </a:pPr>
            <a:r>
              <a:t>What is one thing you’ve learned this session?</a:t>
            </a:r>
          </a:p>
          <a:p>
            <a:pPr defTabSz="652145">
              <a:spcBef>
                <a:spcPts val="1400"/>
              </a:spcBef>
              <a:defRPr spc="-71" sz="7110">
                <a:latin typeface="Gill Sans"/>
                <a:ea typeface="Gill Sans"/>
                <a:cs typeface="Gill Sans"/>
                <a:sym typeface="Gill Sans"/>
              </a:defRPr>
            </a:pPr>
          </a:p>
          <a:p>
            <a:pPr defTabSz="652145">
              <a:spcBef>
                <a:spcPts val="1400"/>
              </a:spcBef>
              <a:defRPr spc="-71" sz="7110">
                <a:latin typeface="Gill Sans"/>
                <a:ea typeface="Gill Sans"/>
                <a:cs typeface="Gill Sans"/>
                <a:sym typeface="Gill Sans"/>
              </a:defRPr>
            </a:pPr>
            <a:r>
              <a:t>What do we need to do in preparation for our next session?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5"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06" name="May the grace of our Lord, Jesus Christ,…"/>
          <p:cNvSpPr txBox="1"/>
          <p:nvPr>
            <p:ph type="body" idx="1"/>
          </p:nvPr>
        </p:nvSpPr>
        <p:spPr>
          <a:xfrm>
            <a:off x="1206500" y="3302108"/>
            <a:ext cx="21971000" cy="9406322"/>
          </a:xfrm>
          <a:prstGeom prst="rect">
            <a:avLst/>
          </a:prstGeom>
        </p:spPr>
        <p:txBody>
          <a:bodyPr/>
          <a:lstStyle/>
          <a:p>
            <a:pPr defTabSz="685165">
              <a:spcBef>
                <a:spcPts val="1400"/>
              </a:spcBef>
              <a:defRPr b="1" spc="-74" sz="7469">
                <a:latin typeface="Gill Sans"/>
                <a:ea typeface="Gill Sans"/>
                <a:cs typeface="Gill Sans"/>
                <a:sym typeface="Gill Sans"/>
              </a:defRPr>
            </a:pPr>
            <a:r>
              <a:t>May the grace of our Lord, Jesus Christ,</a:t>
            </a:r>
          </a:p>
          <a:p>
            <a:pPr defTabSz="685165">
              <a:spcBef>
                <a:spcPts val="1400"/>
              </a:spcBef>
              <a:defRPr b="1" spc="-74" sz="7469">
                <a:latin typeface="Gill Sans"/>
                <a:ea typeface="Gill Sans"/>
                <a:cs typeface="Gill Sans"/>
                <a:sym typeface="Gill Sans"/>
              </a:defRPr>
            </a:pPr>
            <a:r>
              <a:t>And the love of God,</a:t>
            </a:r>
          </a:p>
          <a:p>
            <a:pPr defTabSz="685165">
              <a:spcBef>
                <a:spcPts val="1400"/>
              </a:spcBef>
              <a:defRPr b="1" spc="-74" sz="7469">
                <a:latin typeface="Gill Sans"/>
                <a:ea typeface="Gill Sans"/>
                <a:cs typeface="Gill Sans"/>
                <a:sym typeface="Gill Sans"/>
              </a:defRPr>
            </a:pPr>
            <a:r>
              <a:t>And the fellowship of the Holy Spirit,</a:t>
            </a:r>
          </a:p>
          <a:p>
            <a:pPr defTabSz="685165">
              <a:spcBef>
                <a:spcPts val="1400"/>
              </a:spcBef>
              <a:defRPr b="1" spc="-74" sz="7469">
                <a:latin typeface="Gill Sans"/>
                <a:ea typeface="Gill Sans"/>
                <a:cs typeface="Gill Sans"/>
                <a:sym typeface="Gill Sans"/>
              </a:defRPr>
            </a:pPr>
            <a:r>
              <a:t>Be upon us and remain with us always.  Amen.</a:t>
            </a:r>
          </a:p>
          <a:p>
            <a:pPr defTabSz="685165">
              <a:spcBef>
                <a:spcPts val="1400"/>
              </a:spcBef>
              <a:defRPr spc="-74" sz="7469">
                <a:latin typeface="Gill Sans"/>
                <a:ea typeface="Gill Sans"/>
                <a:cs typeface="Gill Sans"/>
                <a:sym typeface="Gill Sans"/>
              </a:defRPr>
            </a:pPr>
          </a:p>
          <a:p>
            <a:pPr defTabSz="685165">
              <a:spcBef>
                <a:spcPts val="1400"/>
              </a:spcBef>
              <a:defRPr spc="-74" sz="7469">
                <a:latin typeface="Gill Sans"/>
                <a:ea typeface="Gill Sans"/>
                <a:cs typeface="Gill Sans"/>
                <a:sym typeface="Gill Sans"/>
              </a:defRPr>
            </a:pPr>
            <a:r>
              <a:t>Go in peace to love and serve the Lord.</a:t>
            </a:r>
          </a:p>
          <a:p>
            <a:pPr defTabSz="685165">
              <a:spcBef>
                <a:spcPts val="1400"/>
              </a:spcBef>
              <a:defRPr spc="-74" sz="7469">
                <a:latin typeface="Gill Sans"/>
                <a:ea typeface="Gill Sans"/>
                <a:cs typeface="Gill Sans"/>
                <a:sym typeface="Gill Sans"/>
              </a:defRPr>
            </a:pPr>
            <a:r>
              <a:rPr b="1"/>
              <a:t>In the name of Christ.  Amen</a:t>
            </a:r>
            <a: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2_DynamicDark">
  <a:themeElements>
    <a:clrScheme name="32_DynamicDar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3379A556804845A475AA4D27D3889C" ma:contentTypeVersion="18" ma:contentTypeDescription="Create a new document." ma:contentTypeScope="" ma:versionID="61ad67febfda2614336f5ccafe7d8dd6">
  <xsd:schema xmlns:xsd="http://www.w3.org/2001/XMLSchema" xmlns:xs="http://www.w3.org/2001/XMLSchema" xmlns:p="http://schemas.microsoft.com/office/2006/metadata/properties" xmlns:ns2="92a1dbf5-78f5-49c3-b293-8fecae8f525c" xmlns:ns3="c947e69d-966c-4c85-99a3-8c8286b61588" targetNamespace="http://schemas.microsoft.com/office/2006/metadata/properties" ma:root="true" ma:fieldsID="e1a6fb9209ddeb0e77ac95c8125f3543" ns2:_="" ns3:_="">
    <xsd:import namespace="92a1dbf5-78f5-49c3-b293-8fecae8f525c"/>
    <xsd:import namespace="c947e69d-966c-4c85-99a3-8c8286b6158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1dbf5-78f5-49c3-b293-8fecae8f5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0363e0-b752-48db-9ac4-2716c7807f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7e69d-966c-4c85-99a3-8c8286b615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2dfa1d-b206-4e80-a5bc-fb51614c4aa3}" ma:internalName="TaxCatchAll" ma:showField="CatchAllData" ma:web="c947e69d-966c-4c85-99a3-8c8286b61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E13510-80F0-4E02-96B4-F610EA558CB4}"/>
</file>

<file path=customXml/itemProps2.xml><?xml version="1.0" encoding="utf-8"?>
<ds:datastoreItem xmlns:ds="http://schemas.openxmlformats.org/officeDocument/2006/customXml" ds:itemID="{7FD0D159-BC05-4C8E-8AC4-D1516BCCDD11}"/>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