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commentAuthors" Target="commentAuthors.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As we begin, let’s spend a few moments in silence, offering any worries or concerns from our daily lives to God, and acknowledging God’s presence among us. (You may wish to light a candle, if you are in a space where that is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a:p>
            <a:pPr/>
          </a:p>
          <a:p>
            <a:pPr/>
            <a:r>
              <a:t>For this session, reflect on the pastoral cycle, and its usefulness in reflecting upon pastoral visiting experience.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As part of our reflections today, we are going to practice doing an examen together. </a:t>
            </a:r>
          </a:p>
          <a:p>
            <a:pPr/>
          </a:p>
          <a:p>
            <a:pPr/>
            <a:r>
              <a:t>There are four steps that we will work through, and I will help guide you through each one, but we will spend quite a bit of time in silence, listening to God and to ourselves and the experiences that come to mind.</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Look at the Ministry book, pages 25 to 28. Take time with the reflection questions.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6 - Reflecting on Experience"/>
          <p:cNvSpPr txBox="1"/>
          <p:nvPr>
            <p:ph type="subTitle" sz="quarter" idx="1"/>
          </p:nvPr>
        </p:nvSpPr>
        <p:spPr>
          <a:prstGeom prst="rect">
            <a:avLst/>
          </a:prstGeom>
        </p:spPr>
        <p:txBody>
          <a:bodyPr/>
          <a:lstStyle/>
          <a:p>
            <a:pPr/>
            <a:r>
              <a:t>Session 6 - Reflecting on Experience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xfrm>
            <a:off x="1206500" y="952500"/>
            <a:ext cx="21971000" cy="2149148"/>
          </a:xfrm>
          <a:prstGeom prst="rect">
            <a:avLst/>
          </a:prstGeom>
        </p:spPr>
        <p:txBody>
          <a:bodyPr/>
          <a:lstStyle>
            <a:lvl1pPr>
              <a:defRPr spc="-239" sz="12000">
                <a:latin typeface="Gill Sans"/>
                <a:ea typeface="Gill Sans"/>
                <a:cs typeface="Gill Sans"/>
                <a:sym typeface="Gill Sans"/>
              </a:defRPr>
            </a:lvl1pPr>
          </a:lstStyle>
          <a:p>
            <a:pPr/>
            <a:r>
              <a:t>Gathering</a:t>
            </a:r>
          </a:p>
        </p:txBody>
      </p:sp>
      <p:sp>
        <p:nvSpPr>
          <p:cNvPr id="176" name="God our Father, Lord of all the world, through your Son you have called us into the fellowship of your universal Church:…"/>
          <p:cNvSpPr txBox="1"/>
          <p:nvPr>
            <p:ph type="body" idx="1"/>
          </p:nvPr>
        </p:nvSpPr>
        <p:spPr>
          <a:xfrm>
            <a:off x="1206500" y="3574299"/>
            <a:ext cx="21971000" cy="8850119"/>
          </a:xfrm>
          <a:prstGeom prst="rect">
            <a:avLst/>
          </a:prstGeom>
        </p:spPr>
        <p:txBody>
          <a:bodyPr/>
          <a:lstStyle/>
          <a:p>
            <a:pPr defTabSz="586104">
              <a:spcBef>
                <a:spcPts val="1200"/>
              </a:spcBef>
              <a:defRPr spc="-71" sz="7100">
                <a:latin typeface="Gill Sans"/>
                <a:ea typeface="Gill Sans"/>
                <a:cs typeface="Gill Sans"/>
                <a:sym typeface="Gill Sans"/>
              </a:defRPr>
            </a:pPr>
            <a:r>
              <a:t>God our Father, Lord of all the world, through your Son you have called us into the fellowship of your universal Church:</a:t>
            </a:r>
          </a:p>
          <a:p>
            <a:pPr defTabSz="586104">
              <a:spcBef>
                <a:spcPts val="1200"/>
              </a:spcBef>
              <a:defRPr spc="-71" sz="7100">
                <a:latin typeface="Gill Sans"/>
                <a:ea typeface="Gill Sans"/>
                <a:cs typeface="Gill Sans"/>
                <a:sym typeface="Gill Sans"/>
              </a:defRPr>
            </a:pPr>
            <a:r>
              <a:t>hear our prayer for your faithful people that in their vocation and ministry each may be an instrument of your love, and give to your servants the needful gifts of grace; through our Lord and Saviour Jesus Christ, who is alive and reigns in the unity of the Holy Spirit, one God for ever and ever. </a:t>
            </a:r>
          </a:p>
          <a:p>
            <a:pPr defTabSz="586104">
              <a:spcBef>
                <a:spcPts val="1200"/>
              </a:spcBef>
              <a:defRPr spc="-71" sz="7100">
                <a:latin typeface="Gill Sans"/>
                <a:ea typeface="Gill Sans"/>
                <a:cs typeface="Gill Sans"/>
                <a:sym typeface="Gill Sans"/>
              </a:defRPr>
            </a:pP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he Pastoral Cycle"/>
          <p:cNvSpPr txBox="1"/>
          <p:nvPr>
            <p:ph type="body" sz="quarter" idx="1"/>
          </p:nvPr>
        </p:nvSpPr>
        <p:spPr>
          <a:xfrm>
            <a:off x="743768" y="795615"/>
            <a:ext cx="20876155" cy="1921904"/>
          </a:xfrm>
          <a:prstGeom prst="rect">
            <a:avLst/>
          </a:prstGeom>
        </p:spPr>
        <p:txBody>
          <a:bodyPr/>
          <a:lstStyle/>
          <a:p>
            <a:pPr/>
            <a:r>
              <a:t>The Pastoral Cycle</a:t>
            </a:r>
          </a:p>
        </p:txBody>
      </p:sp>
      <p:pic>
        <p:nvPicPr>
          <p:cNvPr id="181" name="Screenshot 2024-02-28 at 14.54.45.png" descr="Screenshot 2024-02-28 at 14.54.45.png"/>
          <p:cNvPicPr>
            <a:picLocks noChangeAspect="1"/>
          </p:cNvPicPr>
          <p:nvPr/>
        </p:nvPicPr>
        <p:blipFill>
          <a:blip r:embed="rId3">
            <a:extLst/>
          </a:blip>
          <a:stretch>
            <a:fillRect/>
          </a:stretch>
        </p:blipFill>
        <p:spPr>
          <a:xfrm>
            <a:off x="6698535" y="2937523"/>
            <a:ext cx="10986930" cy="102448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6" name="Practicing an Examen…"/>
          <p:cNvSpPr txBox="1"/>
          <p:nvPr>
            <p:ph type="body" idx="1"/>
          </p:nvPr>
        </p:nvSpPr>
        <p:spPr>
          <a:xfrm>
            <a:off x="1206500" y="3041162"/>
            <a:ext cx="21971000" cy="9290539"/>
          </a:xfrm>
          <a:prstGeom prst="rect">
            <a:avLst/>
          </a:prstGeom>
        </p:spPr>
        <p:txBody>
          <a:bodyPr/>
          <a:lstStyle/>
          <a:p>
            <a:pPr defTabSz="800735">
              <a:spcBef>
                <a:spcPts val="1700"/>
              </a:spcBef>
              <a:defRPr spc="-87" sz="8730">
                <a:latin typeface="Gill Sans"/>
                <a:ea typeface="Gill Sans"/>
                <a:cs typeface="Gill Sans"/>
                <a:sym typeface="Gill Sans"/>
              </a:defRPr>
            </a:pPr>
            <a:r>
              <a:t>Practicing an Examen</a:t>
            </a:r>
          </a:p>
          <a:p>
            <a:pPr lvl="1" marL="1700022" indent="-1108710" defTabSz="800735">
              <a:spcBef>
                <a:spcPts val="1700"/>
              </a:spcBef>
              <a:buSzPct val="123000"/>
              <a:buChar char="•"/>
              <a:defRPr spc="-87" sz="8730">
                <a:latin typeface="Gill Sans"/>
                <a:ea typeface="Gill Sans"/>
                <a:cs typeface="Gill Sans"/>
                <a:sym typeface="Gill Sans"/>
              </a:defRPr>
            </a:pPr>
            <a:r>
              <a:t>Step 1: Relax and Find Stillness</a:t>
            </a:r>
          </a:p>
          <a:p>
            <a:pPr lvl="1" marL="1700022" indent="-1108710" defTabSz="800735">
              <a:spcBef>
                <a:spcPts val="1700"/>
              </a:spcBef>
              <a:buSzPct val="123000"/>
              <a:buChar char="•"/>
              <a:defRPr spc="-87" sz="8730">
                <a:latin typeface="Gill Sans"/>
                <a:ea typeface="Gill Sans"/>
                <a:cs typeface="Gill Sans"/>
                <a:sym typeface="Gill Sans"/>
              </a:defRPr>
            </a:pPr>
            <a:r>
              <a:t>Step 2: Asking God to Bring Moments Back</a:t>
            </a:r>
          </a:p>
          <a:p>
            <a:pPr lvl="1" marL="1700022" indent="-1108710" defTabSz="800735">
              <a:spcBef>
                <a:spcPts val="1700"/>
              </a:spcBef>
              <a:buSzPct val="123000"/>
              <a:buChar char="•"/>
              <a:defRPr spc="-87" sz="8730">
                <a:latin typeface="Gill Sans"/>
                <a:ea typeface="Gill Sans"/>
                <a:cs typeface="Gill Sans"/>
                <a:sym typeface="Gill Sans"/>
              </a:defRPr>
            </a:pPr>
            <a:r>
              <a:t>Step 3: Being Aware of God’s Love and Our Shortcomings</a:t>
            </a:r>
          </a:p>
          <a:p>
            <a:pPr lvl="1" marL="1700022" indent="-1108710" defTabSz="800735">
              <a:spcBef>
                <a:spcPts val="1700"/>
              </a:spcBef>
              <a:buSzPct val="123000"/>
              <a:buChar char="•"/>
              <a:defRPr spc="-87" sz="8730">
                <a:latin typeface="Gill Sans"/>
                <a:ea typeface="Gill Sans"/>
                <a:cs typeface="Gill Sans"/>
                <a:sym typeface="Gill Sans"/>
              </a:defRPr>
            </a:pPr>
            <a:r>
              <a:t>Step 4: Giving Thanks and Praying for Wisdom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1" name="How did it feel to be listened to and affirmed?…"/>
          <p:cNvSpPr txBox="1"/>
          <p:nvPr>
            <p:ph type="body" idx="1"/>
          </p:nvPr>
        </p:nvSpPr>
        <p:spPr>
          <a:xfrm>
            <a:off x="1206500" y="3041162"/>
            <a:ext cx="21971000" cy="7633676"/>
          </a:xfrm>
          <a:prstGeom prst="rect">
            <a:avLst/>
          </a:prstGeom>
        </p:spPr>
        <p:txBody>
          <a:bodyPr/>
          <a:lstStyle/>
          <a:p>
            <a:pPr>
              <a:defRPr spc="-90" sz="9000">
                <a:latin typeface="Gill Sans"/>
                <a:ea typeface="Gill Sans"/>
                <a:cs typeface="Gill Sans"/>
                <a:sym typeface="Gill Sans"/>
              </a:defRPr>
            </a:pPr>
            <a:r>
              <a:t>How did it feel to be listened to and affirmed?</a:t>
            </a:r>
          </a:p>
          <a:p>
            <a:pPr>
              <a:defRPr spc="-90" sz="9000">
                <a:latin typeface="Gill Sans"/>
                <a:ea typeface="Gill Sans"/>
                <a:cs typeface="Gill Sans"/>
                <a:sym typeface="Gill Sans"/>
              </a:defRPr>
            </a:pPr>
            <a:r>
              <a:t>What makes for good listening?</a:t>
            </a:r>
          </a:p>
          <a:p>
            <a:pPr>
              <a:defRPr spc="-90" sz="9000">
                <a:latin typeface="Gill Sans"/>
                <a:ea typeface="Gill Sans"/>
                <a:cs typeface="Gill Sans"/>
                <a:sym typeface="Gill Sans"/>
              </a:defRPr>
            </a:pPr>
            <a:r>
              <a:t>What makes for bad listening?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4" name="What are the most important practical factors that aid in good listening?…"/>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What are the most important practical factors that aid in good listening?</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What do you find most difficult in listening well?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7" name="Why is confidentiality important, and what are the limits of confidentiality in pastoral care?…"/>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Why is confidentiality important, and what are the limits of confidentiality in pastoral care?</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How, why and with whom is pastoral information shared in your Ministry Team?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9"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0" name="What is one thing you’ve learned this session?…"/>
          <p:cNvSpPr txBox="1"/>
          <p:nvPr>
            <p:ph type="body" sz="half" idx="1"/>
          </p:nvPr>
        </p:nvSpPr>
        <p:spPr>
          <a:xfrm>
            <a:off x="1206500" y="3041162"/>
            <a:ext cx="21971000" cy="5118583"/>
          </a:xfrm>
          <a:prstGeom prst="rect">
            <a:avLst/>
          </a:prstGeom>
        </p:spPr>
        <p:txBody>
          <a:bodyPr/>
          <a:lstStyle/>
          <a:p>
            <a:pPr defTabSz="652145">
              <a:spcBef>
                <a:spcPts val="1400"/>
              </a:spcBef>
              <a:defRPr spc="-71" sz="7110">
                <a:latin typeface="Gill Sans"/>
                <a:ea typeface="Gill Sans"/>
                <a:cs typeface="Gill Sans"/>
                <a:sym typeface="Gill Sans"/>
              </a:defRPr>
            </a:pPr>
            <a:r>
              <a:t>What is one thing you’ve learned this session?</a:t>
            </a:r>
          </a:p>
          <a:p>
            <a:pPr defTabSz="652145">
              <a:spcBef>
                <a:spcPts val="1400"/>
              </a:spcBef>
              <a:defRPr spc="-71" sz="7110">
                <a:latin typeface="Gill Sans"/>
                <a:ea typeface="Gill Sans"/>
                <a:cs typeface="Gill Sans"/>
                <a:sym typeface="Gill Sans"/>
              </a:defRPr>
            </a:pPr>
          </a:p>
          <a:p>
            <a:pPr defTabSz="652145">
              <a:spcBef>
                <a:spcPts val="1400"/>
              </a:spcBef>
              <a:defRPr spc="-71" sz="7110">
                <a:latin typeface="Gill Sans"/>
                <a:ea typeface="Gill Sans"/>
                <a:cs typeface="Gill Sans"/>
                <a:sym typeface="Gill Sans"/>
              </a:defRPr>
            </a:pPr>
            <a:r>
              <a:t>What do we need to do in preparation for our next session?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5" name="May the grace of our Lord, Jesus Christ,…"/>
          <p:cNvSpPr txBox="1"/>
          <p:nvPr>
            <p:ph type="body" idx="1"/>
          </p:nvPr>
        </p:nvSpPr>
        <p:spPr>
          <a:xfrm>
            <a:off x="1206500" y="3302108"/>
            <a:ext cx="21971000"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032553-9646-4B69-B203-73C628890814}"/>
</file>

<file path=customXml/itemProps2.xml><?xml version="1.0" encoding="utf-8"?>
<ds:datastoreItem xmlns:ds="http://schemas.openxmlformats.org/officeDocument/2006/customXml" ds:itemID="{4ED0E36A-030F-4B45-AD4E-22D6DE91C80A}"/>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