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customXml" Target="../customXml/item2.xml"/><Relationship Id="rId3" Type="http://schemas.openxmlformats.org/officeDocument/2006/relationships/commentAuthors" Target="commentAuthors.xml"/><Relationship Id="rId21" Type="http://schemas.openxmlformats.org/officeDocument/2006/relationships/slide" Target="slides/slide14.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customXml" Target="../customXml/item1.xml"/><Relationship Id="rId2" Type="http://schemas.openxmlformats.org/officeDocument/2006/relationships/viewProps" Target="viewProps.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As we begin, let’s spend a few moments in silence, offering any worries or concerns from our daily lives to God, and acknowledging God’s presence among us. (You may wish to light a candle, if you are in a space where that is possible.)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In these first few slides, the key quotes from the session are brought up to jog the memories of participants and get the conversation flowing. Ask people what they think of them. And ask the questions from the ‘general reflection section.’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r>
              <a:t>On a piece of paper, we are going to draw a map of the river of life. This is for you; what events have been important to you? You may want to consider…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r>
              <a:t>IN groups of two or three, we share our stories together, considering the questions.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r>
              <a:t>As a whole group, we reflect together.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Identity and explore the various losses and causes of grief for each character in the story. Then work through the questions.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r>
              <a:t>Look at the Ministry book, pages 42 to 44. Take time with the reflection questions.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Low-angle black and white photo of a futuristic apartment building under a cloudy sky"/>
          <p:cNvSpPr/>
          <p:nvPr>
            <p:ph type="pic" idx="21"/>
          </p:nvPr>
        </p:nvSpPr>
        <p:spPr>
          <a:xfrm>
            <a:off x="-120802" y="1270000"/>
            <a:ext cx="16840201" cy="11226800"/>
          </a:xfrm>
          <a:prstGeom prst="rect">
            <a:avLst/>
          </a:prstGeom>
        </p:spPr>
        <p:txBody>
          <a:bodyPr lIns="91439" tIns="45719" rIns="91439" bIns="45719">
            <a:noAutofit/>
          </a:bodyPr>
          <a:lstStyle/>
          <a:p>
            <a:pPr/>
          </a:p>
        </p:txBody>
      </p:sp>
      <p:sp>
        <p:nvSpPr>
          <p:cNvPr id="145" name="Black and white photo of the outside of a modern office building "/>
          <p:cNvSpPr/>
          <p:nvPr>
            <p:ph type="pic" sz="quarter" idx="22"/>
          </p:nvPr>
        </p:nvSpPr>
        <p:spPr>
          <a:xfrm>
            <a:off x="15443200" y="1270000"/>
            <a:ext cx="8102600" cy="5410200"/>
          </a:xfrm>
          <a:prstGeom prst="rect">
            <a:avLst/>
          </a:prstGeom>
        </p:spPr>
        <p:txBody>
          <a:bodyPr lIns="91439" tIns="45719" rIns="91439" bIns="45719">
            <a:noAutofit/>
          </a:bodyPr>
          <a:lstStyle/>
          <a:p>
            <a:pPr/>
          </a:p>
        </p:txBody>
      </p:sp>
      <p:sp>
        <p:nvSpPr>
          <p:cNvPr id="146" name="Black and white photo of lattice-like, modern architecture on a building"/>
          <p:cNvSpPr/>
          <p:nvPr>
            <p:ph type="pic" sz="half" idx="23"/>
          </p:nvPr>
        </p:nvSpPr>
        <p:spPr>
          <a:xfrm>
            <a:off x="15811500" y="4876800"/>
            <a:ext cx="7366000" cy="98298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000000"/>
        </a:solidFill>
      </p:bgPr>
    </p:bg>
    <p:spTree>
      <p:nvGrpSpPr>
        <p:cNvPr id="1" name=""/>
        <p:cNvGrpSpPr/>
        <p:nvPr/>
      </p:nvGrpSpPr>
      <p:grpSpPr>
        <a:xfrm>
          <a:off x="0" y="0"/>
          <a:ext cx="0" cy="0"/>
          <a:chOff x="0" y="0"/>
          <a:chExt cx="0" cy="0"/>
        </a:xfrm>
      </p:grpSpPr>
      <p:sp>
        <p:nvSpPr>
          <p:cNvPr id="154" name="Low-angle black and white photo of a modern buildin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000000"/>
        </a:solidFill>
      </p:bgPr>
    </p:bg>
    <p:spTree>
      <p:nvGrpSpPr>
        <p:cNvPr id="1" name=""/>
        <p:cNvGrpSpPr/>
        <p:nvPr/>
      </p:nvGrpSpPr>
      <p:grpSpPr>
        <a:xfrm>
          <a:off x="0" y="0"/>
          <a:ext cx="0" cy="0"/>
          <a:chOff x="0" y="0"/>
          <a:chExt cx="0" cy="0"/>
        </a:xfrm>
      </p:grpSpPr>
      <p:sp>
        <p:nvSpPr>
          <p:cNvPr id="21" name="Black and white photo of light and shadows on a buildin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Black and white photo of shadows cast on a concrete structure"/>
          <p:cNvSpPr/>
          <p:nvPr>
            <p:ph type="pic" idx="21"/>
          </p:nvPr>
        </p:nvSpPr>
        <p:spPr>
          <a:xfrm>
            <a:off x="9270652" y="1263650"/>
            <a:ext cx="16757661" cy="11188700"/>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Close-up black and white photo of intricate building architecture"/>
          <p:cNvSpPr/>
          <p:nvPr>
            <p:ph type="pic" idx="22"/>
          </p:nvPr>
        </p:nvSpPr>
        <p:spPr>
          <a:xfrm>
            <a:off x="12192000" y="-1341967"/>
            <a:ext cx="10922000" cy="16399934"/>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7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8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Pontypridd Ministry Area, March 2024"/>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Pontypridd Ministry Area, March 2024</a:t>
            </a:r>
          </a:p>
        </p:txBody>
      </p:sp>
      <p:sp>
        <p:nvSpPr>
          <p:cNvPr id="172" name="Pastoral Assistant Learning Course"/>
          <p:cNvSpPr txBox="1"/>
          <p:nvPr>
            <p:ph type="ctrTitle"/>
          </p:nvPr>
        </p:nvSpPr>
        <p:spPr>
          <a:prstGeom prst="rect">
            <a:avLst/>
          </a:prstGeom>
        </p:spPr>
        <p:txBody>
          <a:bodyPr/>
          <a:lstStyle/>
          <a:p>
            <a:pPr/>
            <a:r>
              <a:t>Pastoral Assistant Learning Course</a:t>
            </a:r>
          </a:p>
        </p:txBody>
      </p:sp>
      <p:sp>
        <p:nvSpPr>
          <p:cNvPr id="173" name="Session 4 - What Might We Encounter?"/>
          <p:cNvSpPr txBox="1"/>
          <p:nvPr>
            <p:ph type="subTitle" sz="quarter" idx="1"/>
          </p:nvPr>
        </p:nvSpPr>
        <p:spPr>
          <a:prstGeom prst="rect">
            <a:avLst/>
          </a:prstGeom>
        </p:spPr>
        <p:txBody>
          <a:bodyPr/>
          <a:lstStyle/>
          <a:p>
            <a:pPr/>
            <a:r>
              <a:t>Session 4 - What Might We Encounter?</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9"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210" name="Ruth 1:1-22…"/>
          <p:cNvSpPr txBox="1"/>
          <p:nvPr>
            <p:ph type="body" idx="1"/>
          </p:nvPr>
        </p:nvSpPr>
        <p:spPr>
          <a:xfrm>
            <a:off x="1206500" y="3041162"/>
            <a:ext cx="21971000" cy="9890876"/>
          </a:xfrm>
          <a:prstGeom prst="rect">
            <a:avLst/>
          </a:prstGeom>
        </p:spPr>
        <p:txBody>
          <a:bodyPr/>
          <a:lstStyle/>
          <a:p>
            <a:pPr defTabSz="627379">
              <a:spcBef>
                <a:spcPts val="1300"/>
              </a:spcBef>
              <a:defRPr spc="-68" sz="6840">
                <a:latin typeface="Gill Sans"/>
                <a:ea typeface="Gill Sans"/>
                <a:cs typeface="Gill Sans"/>
                <a:sym typeface="Gill Sans"/>
              </a:defRPr>
            </a:pPr>
            <a:r>
              <a:t>Ruth 1:1-22</a:t>
            </a:r>
          </a:p>
          <a:p>
            <a:pPr defTabSz="627379">
              <a:spcBef>
                <a:spcPts val="1300"/>
              </a:spcBef>
              <a:defRPr spc="-68" sz="6840">
                <a:latin typeface="Gill Sans"/>
                <a:ea typeface="Gill Sans"/>
                <a:cs typeface="Gill Sans"/>
                <a:sym typeface="Gill Sans"/>
              </a:defRPr>
            </a:pPr>
          </a:p>
          <a:p>
            <a:pPr defTabSz="627379">
              <a:spcBef>
                <a:spcPts val="1300"/>
              </a:spcBef>
              <a:defRPr spc="-68" sz="6840">
                <a:latin typeface="Gill Sans"/>
                <a:ea typeface="Gill Sans"/>
                <a:cs typeface="Gill Sans"/>
                <a:sym typeface="Gill Sans"/>
              </a:defRPr>
            </a:pPr>
            <a:r>
              <a:t>Then they wept aloud again. Orpah kissed her mother-in-law, but Ruth clung to her.</a:t>
            </a:r>
          </a:p>
          <a:p>
            <a:pPr defTabSz="627379">
              <a:spcBef>
                <a:spcPts val="1300"/>
              </a:spcBef>
              <a:defRPr spc="-68" sz="6840">
                <a:latin typeface="Gill Sans"/>
                <a:ea typeface="Gill Sans"/>
                <a:cs typeface="Gill Sans"/>
                <a:sym typeface="Gill Sans"/>
              </a:defRPr>
            </a:pPr>
          </a:p>
          <a:p>
            <a:pPr defTabSz="627379">
              <a:spcBef>
                <a:spcPts val="1300"/>
              </a:spcBef>
              <a:defRPr spc="-68" sz="6840">
                <a:latin typeface="Gill Sans"/>
                <a:ea typeface="Gill Sans"/>
                <a:cs typeface="Gill Sans"/>
                <a:sym typeface="Gill Sans"/>
              </a:defRPr>
            </a:pPr>
            <a:r>
              <a:t>So she said, ‘See, your sister-in-law has gone back to her people and to her gods; return after your sister-in-law.’ But Ruth said,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1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0"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213" name="Ruth 1:1-22…"/>
          <p:cNvSpPr txBox="1"/>
          <p:nvPr>
            <p:ph type="body" sz="half" idx="1"/>
          </p:nvPr>
        </p:nvSpPr>
        <p:spPr>
          <a:xfrm>
            <a:off x="1206500" y="3041162"/>
            <a:ext cx="11746677" cy="9890876"/>
          </a:xfrm>
          <a:prstGeom prst="rect">
            <a:avLst/>
          </a:prstGeom>
        </p:spPr>
        <p:txBody>
          <a:bodyPr/>
          <a:lstStyle/>
          <a:p>
            <a:pPr defTabSz="528319">
              <a:spcBef>
                <a:spcPts val="1100"/>
              </a:spcBef>
              <a:defRPr spc="-57" sz="5760">
                <a:latin typeface="Gill Sans"/>
                <a:ea typeface="Gill Sans"/>
                <a:cs typeface="Gill Sans"/>
                <a:sym typeface="Gill Sans"/>
              </a:defRPr>
            </a:pPr>
            <a:r>
              <a:t>Ruth 1:1-22</a:t>
            </a:r>
          </a:p>
          <a:p>
            <a:pPr defTabSz="528319">
              <a:spcBef>
                <a:spcPts val="1100"/>
              </a:spcBef>
              <a:defRPr spc="-57" sz="5760">
                <a:latin typeface="Gill Sans"/>
                <a:ea typeface="Gill Sans"/>
                <a:cs typeface="Gill Sans"/>
                <a:sym typeface="Gill Sans"/>
              </a:defRPr>
            </a:pPr>
          </a:p>
          <a:p>
            <a:pPr defTabSz="528319">
              <a:spcBef>
                <a:spcPts val="1100"/>
              </a:spcBef>
              <a:defRPr spc="-57" sz="5760">
                <a:latin typeface="Gill Sans"/>
                <a:ea typeface="Gill Sans"/>
                <a:cs typeface="Gill Sans"/>
                <a:sym typeface="Gill Sans"/>
              </a:defRPr>
            </a:pPr>
            <a:r>
              <a:t>‘Do not press me to leave you</a:t>
            </a:r>
          </a:p>
          <a:p>
            <a:pPr defTabSz="528319">
              <a:spcBef>
                <a:spcPts val="1100"/>
              </a:spcBef>
              <a:defRPr spc="-57" sz="5760">
                <a:latin typeface="Gill Sans"/>
                <a:ea typeface="Gill Sans"/>
                <a:cs typeface="Gill Sans"/>
                <a:sym typeface="Gill Sans"/>
              </a:defRPr>
            </a:pPr>
            <a:r>
              <a:t>    or to turn back from following you!</a:t>
            </a:r>
          </a:p>
          <a:p>
            <a:pPr defTabSz="528319">
              <a:spcBef>
                <a:spcPts val="1100"/>
              </a:spcBef>
              <a:defRPr spc="-57" sz="5760">
                <a:latin typeface="Gill Sans"/>
                <a:ea typeface="Gill Sans"/>
                <a:cs typeface="Gill Sans"/>
                <a:sym typeface="Gill Sans"/>
              </a:defRPr>
            </a:pPr>
            <a:r>
              <a:t>Where you go, I will go;</a:t>
            </a:r>
          </a:p>
          <a:p>
            <a:pPr defTabSz="528319">
              <a:spcBef>
                <a:spcPts val="1100"/>
              </a:spcBef>
              <a:defRPr spc="-57" sz="5760">
                <a:latin typeface="Gill Sans"/>
                <a:ea typeface="Gill Sans"/>
                <a:cs typeface="Gill Sans"/>
                <a:sym typeface="Gill Sans"/>
              </a:defRPr>
            </a:pPr>
            <a:r>
              <a:t>    where you lodge, I will lodge;</a:t>
            </a:r>
          </a:p>
          <a:p>
            <a:pPr defTabSz="528319">
              <a:spcBef>
                <a:spcPts val="1100"/>
              </a:spcBef>
              <a:defRPr spc="-57" sz="5760">
                <a:latin typeface="Gill Sans"/>
                <a:ea typeface="Gill Sans"/>
                <a:cs typeface="Gill Sans"/>
                <a:sym typeface="Gill Sans"/>
              </a:defRPr>
            </a:pPr>
            <a:r>
              <a:t>your people shall be my people,</a:t>
            </a:r>
          </a:p>
          <a:p>
            <a:pPr defTabSz="528319">
              <a:spcBef>
                <a:spcPts val="1100"/>
              </a:spcBef>
              <a:defRPr spc="-57" sz="5760">
                <a:latin typeface="Gill Sans"/>
                <a:ea typeface="Gill Sans"/>
                <a:cs typeface="Gill Sans"/>
                <a:sym typeface="Gill Sans"/>
              </a:defRPr>
            </a:pPr>
            <a:r>
              <a:t>    and your God my God.</a:t>
            </a:r>
          </a:p>
          <a:p>
            <a:pPr defTabSz="528319">
              <a:spcBef>
                <a:spcPts val="1100"/>
              </a:spcBef>
              <a:defRPr spc="-57" sz="5760">
                <a:latin typeface="Gill Sans"/>
                <a:ea typeface="Gill Sans"/>
                <a:cs typeface="Gill Sans"/>
                <a:sym typeface="Gill Sans"/>
              </a:defRPr>
            </a:pPr>
          </a:p>
        </p:txBody>
      </p:sp>
      <p:sp>
        <p:nvSpPr>
          <p:cNvPr id="214" name="Where you die, I will die—…"/>
          <p:cNvSpPr txBox="1"/>
          <p:nvPr/>
        </p:nvSpPr>
        <p:spPr>
          <a:xfrm>
            <a:off x="12058793" y="7567245"/>
            <a:ext cx="11746677" cy="55366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586104">
              <a:lnSpc>
                <a:spcPct val="100000"/>
              </a:lnSpc>
              <a:spcBef>
                <a:spcPts val="1200"/>
              </a:spcBef>
              <a:defRPr spc="-63" sz="6390">
                <a:latin typeface="Gill Sans"/>
                <a:ea typeface="Gill Sans"/>
                <a:cs typeface="Gill Sans"/>
                <a:sym typeface="Gill Sans"/>
              </a:defRPr>
            </a:pPr>
            <a:r>
              <a:t>Where you die, I will die—</a:t>
            </a:r>
          </a:p>
          <a:p>
            <a:pPr defTabSz="586104">
              <a:lnSpc>
                <a:spcPct val="100000"/>
              </a:lnSpc>
              <a:spcBef>
                <a:spcPts val="1200"/>
              </a:spcBef>
              <a:defRPr spc="-63" sz="6390">
                <a:latin typeface="Gill Sans"/>
                <a:ea typeface="Gill Sans"/>
                <a:cs typeface="Gill Sans"/>
                <a:sym typeface="Gill Sans"/>
              </a:defRPr>
            </a:pPr>
            <a:r>
              <a:t>    there will I be buried.</a:t>
            </a:r>
          </a:p>
          <a:p>
            <a:pPr defTabSz="586104">
              <a:lnSpc>
                <a:spcPct val="100000"/>
              </a:lnSpc>
              <a:spcBef>
                <a:spcPts val="1200"/>
              </a:spcBef>
              <a:defRPr spc="-63" sz="6390">
                <a:latin typeface="Gill Sans"/>
                <a:ea typeface="Gill Sans"/>
                <a:cs typeface="Gill Sans"/>
                <a:sym typeface="Gill Sans"/>
              </a:defRPr>
            </a:pPr>
            <a:r>
              <a:t>May the Lord do thus and so to me,</a:t>
            </a:r>
          </a:p>
          <a:p>
            <a:pPr defTabSz="586104">
              <a:lnSpc>
                <a:spcPct val="100000"/>
              </a:lnSpc>
              <a:spcBef>
                <a:spcPts val="1200"/>
              </a:spcBef>
              <a:defRPr spc="-63" sz="6390">
                <a:latin typeface="Gill Sans"/>
                <a:ea typeface="Gill Sans"/>
                <a:cs typeface="Gill Sans"/>
                <a:sym typeface="Gill Sans"/>
              </a:defRPr>
            </a:pPr>
            <a:r>
              <a:t>    and more as well,</a:t>
            </a:r>
          </a:p>
          <a:p>
            <a:pPr defTabSz="586104">
              <a:lnSpc>
                <a:spcPct val="100000"/>
              </a:lnSpc>
              <a:spcBef>
                <a:spcPts val="1200"/>
              </a:spcBef>
              <a:defRPr spc="-63" sz="6390">
                <a:latin typeface="Gill Sans"/>
                <a:ea typeface="Gill Sans"/>
                <a:cs typeface="Gill Sans"/>
                <a:sym typeface="Gill Sans"/>
              </a:defRPr>
            </a:pPr>
            <a:r>
              <a:t>if even death parts me from you!’</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1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1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1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21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21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2" fill="hold">
                                  <p:stCondLst>
                                    <p:cond delay="0"/>
                                  </p:stCondLst>
                                  <p:iterate type="el" backwards="0">
                                    <p:tmAbs val="0"/>
                                  </p:iterate>
                                  <p:childTnLst>
                                    <p:set>
                                      <p:cBhvr>
                                        <p:cTn id="48" fill="hold"/>
                                        <p:tgtEl>
                                          <p:spTgt spid="214">
                                            <p:bg/>
                                          </p:spTgt>
                                        </p:tgtEl>
                                        <p:attrNameLst>
                                          <p:attrName>style.visibility</p:attrName>
                                        </p:attrNameLst>
                                      </p:cBhvr>
                                      <p:to>
                                        <p:strVal val="visible"/>
                                      </p:to>
                                    </p:set>
                                  </p:childTnLst>
                                </p:cTn>
                              </p:par>
                              <p:par>
                                <p:cTn id="49" presetClass="entr" nodeType="withEffect" presetSubtype="0" presetID="1" grpId="2" fill="hold">
                                  <p:stCondLst>
                                    <p:cond delay="0"/>
                                  </p:stCondLst>
                                  <p:iterate type="el" backwards="0">
                                    <p:tmAbs val="0"/>
                                  </p:iterate>
                                  <p:childTnLst>
                                    <p:set>
                                      <p:cBhvr>
                                        <p:cTn id="50" fill="hold"/>
                                        <p:tgtEl>
                                          <p:spTgt spid="21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2" fill="hold">
                                  <p:stCondLst>
                                    <p:cond delay="0"/>
                                  </p:stCondLst>
                                  <p:iterate type="el" backwards="0">
                                    <p:tmAbs val="0"/>
                                  </p:iterate>
                                  <p:childTnLst>
                                    <p:set>
                                      <p:cBhvr>
                                        <p:cTn id="54" fill="hold"/>
                                        <p:tgtEl>
                                          <p:spTgt spid="214">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0" presetID="1" grpId="2" fill="hold">
                                  <p:stCondLst>
                                    <p:cond delay="0"/>
                                  </p:stCondLst>
                                  <p:iterate type="el" backwards="0">
                                    <p:tmAbs val="0"/>
                                  </p:iterate>
                                  <p:childTnLst>
                                    <p:set>
                                      <p:cBhvr>
                                        <p:cTn id="58" fill="hold"/>
                                        <p:tgtEl>
                                          <p:spTgt spid="214">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0" presetID="1" grpId="2" fill="hold">
                                  <p:stCondLst>
                                    <p:cond delay="0"/>
                                  </p:stCondLst>
                                  <p:iterate type="el" backwards="0">
                                    <p:tmAbs val="0"/>
                                  </p:iterate>
                                  <p:childTnLst>
                                    <p:set>
                                      <p:cBhvr>
                                        <p:cTn id="62" fill="hold"/>
                                        <p:tgtEl>
                                          <p:spTgt spid="214">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0" presetID="1" grpId="2" fill="hold">
                                  <p:stCondLst>
                                    <p:cond delay="0"/>
                                  </p:stCondLst>
                                  <p:iterate type="el" backwards="0">
                                    <p:tmAbs val="0"/>
                                  </p:iterate>
                                  <p:childTnLst>
                                    <p:set>
                                      <p:cBhvr>
                                        <p:cTn id="66" fill="hold"/>
                                        <p:tgtEl>
                                          <p:spTgt spid="21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4" grpId="2"/>
      <p:bldP build="p" bldLvl="5" animBg="1" rev="0" advAuto="0" spid="213"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6"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217" name="Ruth 1:1-22…"/>
          <p:cNvSpPr txBox="1"/>
          <p:nvPr>
            <p:ph type="body" idx="1"/>
          </p:nvPr>
        </p:nvSpPr>
        <p:spPr>
          <a:xfrm>
            <a:off x="1206500" y="3041162"/>
            <a:ext cx="21971000" cy="9890876"/>
          </a:xfrm>
          <a:prstGeom prst="rect">
            <a:avLst/>
          </a:prstGeom>
        </p:spPr>
        <p:txBody>
          <a:bodyPr/>
          <a:lstStyle/>
          <a:p>
            <a:pPr defTabSz="627379">
              <a:spcBef>
                <a:spcPts val="1300"/>
              </a:spcBef>
              <a:defRPr spc="-68" sz="6840">
                <a:latin typeface="Gill Sans"/>
                <a:ea typeface="Gill Sans"/>
                <a:cs typeface="Gill Sans"/>
                <a:sym typeface="Gill Sans"/>
              </a:defRPr>
            </a:pPr>
            <a:r>
              <a:t>Ruth 1:1-22</a:t>
            </a:r>
          </a:p>
          <a:p>
            <a:pPr defTabSz="627379">
              <a:spcBef>
                <a:spcPts val="1300"/>
              </a:spcBef>
              <a:defRPr spc="-68" sz="6840">
                <a:latin typeface="Gill Sans"/>
                <a:ea typeface="Gill Sans"/>
                <a:cs typeface="Gill Sans"/>
                <a:sym typeface="Gill Sans"/>
              </a:defRPr>
            </a:pPr>
          </a:p>
          <a:p>
            <a:pPr defTabSz="627379">
              <a:spcBef>
                <a:spcPts val="1300"/>
              </a:spcBef>
              <a:defRPr spc="-68" sz="6840">
                <a:latin typeface="Gill Sans"/>
                <a:ea typeface="Gill Sans"/>
                <a:cs typeface="Gill Sans"/>
                <a:sym typeface="Gill Sans"/>
              </a:defRPr>
            </a:pPr>
            <a:r>
              <a:t>When Naomi saw that she was determined to go with her, she said no more to her.</a:t>
            </a:r>
          </a:p>
          <a:p>
            <a:pPr defTabSz="627379">
              <a:spcBef>
                <a:spcPts val="1300"/>
              </a:spcBef>
              <a:defRPr spc="-68" sz="6840">
                <a:latin typeface="Gill Sans"/>
                <a:ea typeface="Gill Sans"/>
                <a:cs typeface="Gill Sans"/>
                <a:sym typeface="Gill Sans"/>
              </a:defRPr>
            </a:pPr>
          </a:p>
          <a:p>
            <a:pPr defTabSz="627379">
              <a:spcBef>
                <a:spcPts val="1300"/>
              </a:spcBef>
              <a:defRPr spc="-68" sz="6840">
                <a:latin typeface="Gill Sans"/>
                <a:ea typeface="Gill Sans"/>
                <a:cs typeface="Gill Sans"/>
                <a:sym typeface="Gill Sans"/>
              </a:defRPr>
            </a:pPr>
            <a:r>
              <a:t>So the two of them went on until they came to Bethlehem. When they came to Bethlehem, the whole town was stirred because of them; and the women said, ‘Is this Naomi?’ She said to them,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7"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9"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220" name="Ruth 1:1-22…"/>
          <p:cNvSpPr txBox="1"/>
          <p:nvPr>
            <p:ph type="body" sz="half" idx="1"/>
          </p:nvPr>
        </p:nvSpPr>
        <p:spPr>
          <a:xfrm>
            <a:off x="1206500" y="3041162"/>
            <a:ext cx="11746677" cy="9890876"/>
          </a:xfrm>
          <a:prstGeom prst="rect">
            <a:avLst/>
          </a:prstGeom>
        </p:spPr>
        <p:txBody>
          <a:bodyPr/>
          <a:lstStyle/>
          <a:p>
            <a:pPr defTabSz="676909">
              <a:spcBef>
                <a:spcPts val="1400"/>
              </a:spcBef>
              <a:defRPr spc="-73" sz="7380">
                <a:latin typeface="Gill Sans"/>
                <a:ea typeface="Gill Sans"/>
                <a:cs typeface="Gill Sans"/>
                <a:sym typeface="Gill Sans"/>
              </a:defRPr>
            </a:pPr>
            <a:r>
              <a:t>Ruth 1:1-22</a:t>
            </a:r>
          </a:p>
          <a:p>
            <a:pPr defTabSz="676909">
              <a:spcBef>
                <a:spcPts val="1400"/>
              </a:spcBef>
              <a:defRPr spc="-73" sz="7380">
                <a:latin typeface="Gill Sans"/>
                <a:ea typeface="Gill Sans"/>
                <a:cs typeface="Gill Sans"/>
                <a:sym typeface="Gill Sans"/>
              </a:defRPr>
            </a:pPr>
          </a:p>
          <a:p>
            <a:pPr defTabSz="676909">
              <a:spcBef>
                <a:spcPts val="1400"/>
              </a:spcBef>
              <a:defRPr spc="-73" sz="7380">
                <a:latin typeface="Gill Sans"/>
                <a:ea typeface="Gill Sans"/>
                <a:cs typeface="Gill Sans"/>
                <a:sym typeface="Gill Sans"/>
              </a:defRPr>
            </a:pPr>
            <a:r>
              <a:t>‘Call me no longer Naomi,</a:t>
            </a:r>
          </a:p>
          <a:p>
            <a:pPr defTabSz="676909">
              <a:spcBef>
                <a:spcPts val="1400"/>
              </a:spcBef>
              <a:defRPr spc="-73" sz="7380">
                <a:latin typeface="Gill Sans"/>
                <a:ea typeface="Gill Sans"/>
                <a:cs typeface="Gill Sans"/>
                <a:sym typeface="Gill Sans"/>
              </a:defRPr>
            </a:pPr>
            <a:r>
              <a:t>    call me Mara,</a:t>
            </a:r>
          </a:p>
          <a:p>
            <a:pPr defTabSz="676909">
              <a:spcBef>
                <a:spcPts val="1400"/>
              </a:spcBef>
              <a:defRPr spc="-73" sz="7380">
                <a:latin typeface="Gill Sans"/>
                <a:ea typeface="Gill Sans"/>
                <a:cs typeface="Gill Sans"/>
                <a:sym typeface="Gill Sans"/>
              </a:defRPr>
            </a:pPr>
            <a:r>
              <a:t>    for the Almighty has dealt bitterly with me.</a:t>
            </a:r>
          </a:p>
          <a:p>
            <a:pPr defTabSz="676909">
              <a:spcBef>
                <a:spcPts val="1400"/>
              </a:spcBef>
              <a:defRPr spc="-73" sz="7380">
                <a:latin typeface="Gill Sans"/>
                <a:ea typeface="Gill Sans"/>
                <a:cs typeface="Gill Sans"/>
                <a:sym typeface="Gill Sans"/>
              </a:defRPr>
            </a:pPr>
          </a:p>
        </p:txBody>
      </p:sp>
      <p:sp>
        <p:nvSpPr>
          <p:cNvPr id="221" name="I went away full,…"/>
          <p:cNvSpPr txBox="1"/>
          <p:nvPr/>
        </p:nvSpPr>
        <p:spPr>
          <a:xfrm>
            <a:off x="12574432" y="3678298"/>
            <a:ext cx="11746677" cy="93866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668655">
              <a:lnSpc>
                <a:spcPct val="100000"/>
              </a:lnSpc>
              <a:spcBef>
                <a:spcPts val="1400"/>
              </a:spcBef>
              <a:defRPr spc="-72" sz="7290">
                <a:latin typeface="Gill Sans"/>
                <a:ea typeface="Gill Sans"/>
                <a:cs typeface="Gill Sans"/>
                <a:sym typeface="Gill Sans"/>
              </a:defRPr>
            </a:pPr>
            <a:r>
              <a:t>I went away full,</a:t>
            </a:r>
          </a:p>
          <a:p>
            <a:pPr defTabSz="668655">
              <a:lnSpc>
                <a:spcPct val="100000"/>
              </a:lnSpc>
              <a:spcBef>
                <a:spcPts val="1400"/>
              </a:spcBef>
              <a:defRPr spc="-72" sz="7290">
                <a:latin typeface="Gill Sans"/>
                <a:ea typeface="Gill Sans"/>
                <a:cs typeface="Gill Sans"/>
                <a:sym typeface="Gill Sans"/>
              </a:defRPr>
            </a:pPr>
            <a:r>
              <a:t>    but the Lord has brought me back empty;</a:t>
            </a:r>
          </a:p>
          <a:p>
            <a:pPr defTabSz="668655">
              <a:lnSpc>
                <a:spcPct val="100000"/>
              </a:lnSpc>
              <a:spcBef>
                <a:spcPts val="1400"/>
              </a:spcBef>
              <a:defRPr spc="-72" sz="7290">
                <a:latin typeface="Gill Sans"/>
                <a:ea typeface="Gill Sans"/>
                <a:cs typeface="Gill Sans"/>
                <a:sym typeface="Gill Sans"/>
              </a:defRPr>
            </a:pPr>
            <a:r>
              <a:t>why call me Naomi</a:t>
            </a:r>
          </a:p>
          <a:p>
            <a:pPr defTabSz="668655">
              <a:lnSpc>
                <a:spcPct val="100000"/>
              </a:lnSpc>
              <a:spcBef>
                <a:spcPts val="1400"/>
              </a:spcBef>
              <a:defRPr spc="-72" sz="7290">
                <a:latin typeface="Gill Sans"/>
                <a:ea typeface="Gill Sans"/>
                <a:cs typeface="Gill Sans"/>
                <a:sym typeface="Gill Sans"/>
              </a:defRPr>
            </a:pPr>
            <a:r>
              <a:t>    when the Lord has dealt harshly with me,</a:t>
            </a:r>
          </a:p>
          <a:p>
            <a:pPr defTabSz="668655">
              <a:lnSpc>
                <a:spcPct val="100000"/>
              </a:lnSpc>
              <a:spcBef>
                <a:spcPts val="1400"/>
              </a:spcBef>
              <a:defRPr spc="-72" sz="7290">
                <a:latin typeface="Gill Sans"/>
                <a:ea typeface="Gill Sans"/>
                <a:cs typeface="Gill Sans"/>
                <a:sym typeface="Gill Sans"/>
              </a:defRPr>
            </a:pPr>
            <a:r>
              <a:t>    and the Almighty has brought calamity upon 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2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2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2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2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2" fill="hold">
                                  <p:stCondLst>
                                    <p:cond delay="0"/>
                                  </p:stCondLst>
                                  <p:iterate type="el" backwards="0">
                                    <p:tmAbs val="0"/>
                                  </p:iterate>
                                  <p:childTnLst>
                                    <p:set>
                                      <p:cBhvr>
                                        <p:cTn id="36" fill="hold"/>
                                        <p:tgtEl>
                                          <p:spTgt spid="221">
                                            <p:bg/>
                                          </p:spTgt>
                                        </p:tgtEl>
                                        <p:attrNameLst>
                                          <p:attrName>style.visibility</p:attrName>
                                        </p:attrNameLst>
                                      </p:cBhvr>
                                      <p:to>
                                        <p:strVal val="visible"/>
                                      </p:to>
                                    </p:set>
                                  </p:childTnLst>
                                </p:cTn>
                              </p:par>
                              <p:par>
                                <p:cTn id="37" presetClass="entr" nodeType="withEffect" presetSubtype="0" presetID="1" grpId="2" fill="hold">
                                  <p:stCondLst>
                                    <p:cond delay="0"/>
                                  </p:stCondLst>
                                  <p:iterate type="el" backwards="0">
                                    <p:tmAbs val="0"/>
                                  </p:iterate>
                                  <p:childTnLst>
                                    <p:set>
                                      <p:cBhvr>
                                        <p:cTn id="38" fill="hold"/>
                                        <p:tgtEl>
                                          <p:spTgt spid="22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2" fill="hold">
                                  <p:stCondLst>
                                    <p:cond delay="0"/>
                                  </p:stCondLst>
                                  <p:iterate type="el" backwards="0">
                                    <p:tmAbs val="0"/>
                                  </p:iterate>
                                  <p:childTnLst>
                                    <p:set>
                                      <p:cBhvr>
                                        <p:cTn id="42" fill="hold"/>
                                        <p:tgtEl>
                                          <p:spTgt spid="221">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2" fill="hold">
                                  <p:stCondLst>
                                    <p:cond delay="0"/>
                                  </p:stCondLst>
                                  <p:iterate type="el" backwards="0">
                                    <p:tmAbs val="0"/>
                                  </p:iterate>
                                  <p:childTnLst>
                                    <p:set>
                                      <p:cBhvr>
                                        <p:cTn id="46" fill="hold"/>
                                        <p:tgtEl>
                                          <p:spTgt spid="221">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2" fill="hold">
                                  <p:stCondLst>
                                    <p:cond delay="0"/>
                                  </p:stCondLst>
                                  <p:iterate type="el" backwards="0">
                                    <p:tmAbs val="0"/>
                                  </p:iterate>
                                  <p:childTnLst>
                                    <p:set>
                                      <p:cBhvr>
                                        <p:cTn id="50" fill="hold"/>
                                        <p:tgtEl>
                                          <p:spTgt spid="221">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2" fill="hold">
                                  <p:stCondLst>
                                    <p:cond delay="0"/>
                                  </p:stCondLst>
                                  <p:iterate type="el" backwards="0">
                                    <p:tmAbs val="0"/>
                                  </p:iterate>
                                  <p:childTnLst>
                                    <p:set>
                                      <p:cBhvr>
                                        <p:cTn id="54" fill="hold"/>
                                        <p:tgtEl>
                                          <p:spTgt spid="22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1" grpId="2"/>
      <p:bldP build="p" bldLvl="5" animBg="1" rev="0" advAuto="0" spid="220"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3"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224" name="Ruth 1:1-22…"/>
          <p:cNvSpPr txBox="1"/>
          <p:nvPr/>
        </p:nvSpPr>
        <p:spPr>
          <a:xfrm>
            <a:off x="1303900" y="3125655"/>
            <a:ext cx="21776200" cy="980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lnSpc>
                <a:spcPct val="100000"/>
              </a:lnSpc>
              <a:spcBef>
                <a:spcPts val="1800"/>
              </a:spcBef>
              <a:defRPr spc="-90" sz="9000">
                <a:latin typeface="Gill Sans"/>
                <a:ea typeface="Gill Sans"/>
                <a:cs typeface="Gill Sans"/>
                <a:sym typeface="Gill Sans"/>
              </a:defRPr>
            </a:pPr>
            <a:r>
              <a:t>Ruth 1:1-22</a:t>
            </a:r>
          </a:p>
          <a:p>
            <a:pPr defTabSz="825500">
              <a:lnSpc>
                <a:spcPct val="100000"/>
              </a:lnSpc>
              <a:spcBef>
                <a:spcPts val="1800"/>
              </a:spcBef>
              <a:defRPr spc="-90" sz="9000">
                <a:latin typeface="Gill Sans"/>
                <a:ea typeface="Gill Sans"/>
                <a:cs typeface="Gill Sans"/>
                <a:sym typeface="Gill Sans"/>
              </a:defRPr>
            </a:pPr>
          </a:p>
          <a:p>
            <a:pPr defTabSz="825500">
              <a:lnSpc>
                <a:spcPct val="100000"/>
              </a:lnSpc>
              <a:spcBef>
                <a:spcPts val="1800"/>
              </a:spcBef>
              <a:defRPr spc="-90" sz="9000">
                <a:latin typeface="Gill Sans"/>
                <a:ea typeface="Gill Sans"/>
                <a:cs typeface="Gill Sans"/>
                <a:sym typeface="Gill Sans"/>
              </a:defRPr>
            </a:pPr>
            <a:r>
              <a:t>So Naomi returned together with Ruth the Moabite, her daughter-in-law, who came back with her from the country of Moab. They came to Bethlehem at the beginning of the barley harvest.</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26"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227" name="Exploring Loss and Grief…"/>
          <p:cNvSpPr txBox="1"/>
          <p:nvPr>
            <p:ph type="body" idx="1"/>
          </p:nvPr>
        </p:nvSpPr>
        <p:spPr>
          <a:xfrm>
            <a:off x="1206500" y="3041162"/>
            <a:ext cx="21971000" cy="9890876"/>
          </a:xfrm>
          <a:prstGeom prst="rect">
            <a:avLst/>
          </a:prstGeom>
        </p:spPr>
        <p:txBody>
          <a:bodyPr/>
          <a:lstStyle/>
          <a:p>
            <a:pPr>
              <a:defRPr spc="-90" sz="9000">
                <a:latin typeface="Gill Sans"/>
                <a:ea typeface="Gill Sans"/>
                <a:cs typeface="Gill Sans"/>
                <a:sym typeface="Gill Sans"/>
              </a:defRPr>
            </a:pPr>
            <a:r>
              <a:t>Exploring Loss and Grief</a:t>
            </a:r>
          </a:p>
          <a:p>
            <a:pPr>
              <a:defRPr spc="-90" sz="9000">
                <a:latin typeface="Gill Sans"/>
                <a:ea typeface="Gill Sans"/>
                <a:cs typeface="Gill Sans"/>
                <a:sym typeface="Gill Sans"/>
              </a:defRPr>
            </a:pPr>
            <a:r>
              <a:t>What are the consequences and responses to these losses and causes of grief?</a:t>
            </a:r>
          </a:p>
          <a:p>
            <a:pPr>
              <a:defRPr spc="-90" sz="9000">
                <a:latin typeface="Gill Sans"/>
                <a:ea typeface="Gill Sans"/>
                <a:cs typeface="Gill Sans"/>
                <a:sym typeface="Gill Sans"/>
              </a:defRPr>
            </a:pPr>
            <a:r>
              <a:t>What forms of loss and grief what you encounter as a pastoral assistant?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7"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31" name="Responding and Concluding"/>
          <p:cNvSpPr txBox="1"/>
          <p:nvPr>
            <p:ph type="title"/>
          </p:nvPr>
        </p:nvSpPr>
        <p:spPr>
          <a:xfrm>
            <a:off x="1092335" y="949891"/>
            <a:ext cx="21971001" cy="1435101"/>
          </a:xfrm>
          <a:prstGeom prst="rect">
            <a:avLst/>
          </a:prstGeom>
        </p:spPr>
        <p:txBody>
          <a:bodyPr/>
          <a:lstStyle>
            <a:lvl1pPr>
              <a:defRPr>
                <a:latin typeface="Gill Sans"/>
                <a:ea typeface="Gill Sans"/>
                <a:cs typeface="Gill Sans"/>
                <a:sym typeface="Gill Sans"/>
              </a:defRPr>
            </a:lvl1pPr>
          </a:lstStyle>
          <a:p>
            <a:pPr/>
            <a:r>
              <a:t>Responding and Concluding</a:t>
            </a:r>
          </a:p>
        </p:txBody>
      </p:sp>
      <p:sp>
        <p:nvSpPr>
          <p:cNvPr id="232" name="What is one thing you’ve learned this session?…"/>
          <p:cNvSpPr txBox="1"/>
          <p:nvPr>
            <p:ph type="body" sz="half" idx="1"/>
          </p:nvPr>
        </p:nvSpPr>
        <p:spPr>
          <a:xfrm>
            <a:off x="1206500" y="3041162"/>
            <a:ext cx="21971000" cy="5118583"/>
          </a:xfrm>
          <a:prstGeom prst="rect">
            <a:avLst/>
          </a:prstGeom>
        </p:spPr>
        <p:txBody>
          <a:bodyPr/>
          <a:lstStyle/>
          <a:p>
            <a:pPr defTabSz="718184">
              <a:spcBef>
                <a:spcPts val="1500"/>
              </a:spcBef>
              <a:defRPr spc="-78" sz="7830">
                <a:latin typeface="Gill Sans"/>
                <a:ea typeface="Gill Sans"/>
                <a:cs typeface="Gill Sans"/>
                <a:sym typeface="Gill Sans"/>
              </a:defRPr>
            </a:pPr>
            <a:r>
              <a:t>What is one thing you’ve learned this session?</a:t>
            </a:r>
          </a:p>
          <a:p>
            <a:pPr defTabSz="718184">
              <a:spcBef>
                <a:spcPts val="1500"/>
              </a:spcBef>
              <a:defRPr spc="-78" sz="7830">
                <a:latin typeface="Gill Sans"/>
                <a:ea typeface="Gill Sans"/>
                <a:cs typeface="Gill Sans"/>
                <a:sym typeface="Gill Sans"/>
              </a:defRPr>
            </a:pPr>
          </a:p>
          <a:p>
            <a:pPr defTabSz="718184">
              <a:spcBef>
                <a:spcPts val="1500"/>
              </a:spcBef>
              <a:defRPr spc="-78" sz="7830">
                <a:latin typeface="Gill Sans"/>
                <a:ea typeface="Gill Sans"/>
                <a:cs typeface="Gill Sans"/>
                <a:sym typeface="Gill Sans"/>
              </a:defRPr>
            </a:pPr>
            <a:r>
              <a:t>What do we need to do in preparation for our next session?</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6" name="Responding and Concluding"/>
          <p:cNvSpPr txBox="1"/>
          <p:nvPr>
            <p:ph type="title"/>
          </p:nvPr>
        </p:nvSpPr>
        <p:spPr>
          <a:xfrm>
            <a:off x="1092335" y="949891"/>
            <a:ext cx="21971001" cy="1435101"/>
          </a:xfrm>
          <a:prstGeom prst="rect">
            <a:avLst/>
          </a:prstGeom>
        </p:spPr>
        <p:txBody>
          <a:bodyPr/>
          <a:lstStyle>
            <a:lvl1pPr>
              <a:defRPr>
                <a:latin typeface="Gill Sans"/>
                <a:ea typeface="Gill Sans"/>
                <a:cs typeface="Gill Sans"/>
                <a:sym typeface="Gill Sans"/>
              </a:defRPr>
            </a:lvl1pPr>
          </a:lstStyle>
          <a:p>
            <a:pPr/>
            <a:r>
              <a:t>Responding and Concluding</a:t>
            </a:r>
          </a:p>
        </p:txBody>
      </p:sp>
      <p:sp>
        <p:nvSpPr>
          <p:cNvPr id="237" name="May the grace of our Lord, Jesus Christ,…"/>
          <p:cNvSpPr txBox="1"/>
          <p:nvPr>
            <p:ph type="body" idx="1"/>
          </p:nvPr>
        </p:nvSpPr>
        <p:spPr>
          <a:xfrm>
            <a:off x="1206500" y="3302108"/>
            <a:ext cx="21971000" cy="9406322"/>
          </a:xfrm>
          <a:prstGeom prst="rect">
            <a:avLst/>
          </a:prstGeom>
        </p:spPr>
        <p:txBody>
          <a:bodyPr/>
          <a:lstStyle/>
          <a:p>
            <a:pPr defTabSz="685165">
              <a:spcBef>
                <a:spcPts val="1400"/>
              </a:spcBef>
              <a:defRPr b="1" spc="-74" sz="7469">
                <a:latin typeface="Gill Sans"/>
                <a:ea typeface="Gill Sans"/>
                <a:cs typeface="Gill Sans"/>
                <a:sym typeface="Gill Sans"/>
              </a:defRPr>
            </a:pPr>
            <a:r>
              <a:t>May the grace of our Lord, Jesus Christ,</a:t>
            </a:r>
          </a:p>
          <a:p>
            <a:pPr defTabSz="685165">
              <a:spcBef>
                <a:spcPts val="1400"/>
              </a:spcBef>
              <a:defRPr b="1" spc="-74" sz="7469">
                <a:latin typeface="Gill Sans"/>
                <a:ea typeface="Gill Sans"/>
                <a:cs typeface="Gill Sans"/>
                <a:sym typeface="Gill Sans"/>
              </a:defRPr>
            </a:pPr>
            <a:r>
              <a:t>And the love of God,</a:t>
            </a:r>
          </a:p>
          <a:p>
            <a:pPr defTabSz="685165">
              <a:spcBef>
                <a:spcPts val="1400"/>
              </a:spcBef>
              <a:defRPr b="1" spc="-74" sz="7469">
                <a:latin typeface="Gill Sans"/>
                <a:ea typeface="Gill Sans"/>
                <a:cs typeface="Gill Sans"/>
                <a:sym typeface="Gill Sans"/>
              </a:defRPr>
            </a:pPr>
            <a:r>
              <a:t>And the fellowship of the Holy Spirit,</a:t>
            </a:r>
          </a:p>
          <a:p>
            <a:pPr defTabSz="685165">
              <a:spcBef>
                <a:spcPts val="1400"/>
              </a:spcBef>
              <a:defRPr b="1" spc="-74" sz="7469">
                <a:latin typeface="Gill Sans"/>
                <a:ea typeface="Gill Sans"/>
                <a:cs typeface="Gill Sans"/>
                <a:sym typeface="Gill Sans"/>
              </a:defRPr>
            </a:pPr>
            <a:r>
              <a:t>Be upon us and remain with us always.  Amen.</a:t>
            </a:r>
          </a:p>
          <a:p>
            <a:pPr defTabSz="685165">
              <a:spcBef>
                <a:spcPts val="1400"/>
              </a:spcBef>
              <a:defRPr spc="-74" sz="7469">
                <a:latin typeface="Gill Sans"/>
                <a:ea typeface="Gill Sans"/>
                <a:cs typeface="Gill Sans"/>
                <a:sym typeface="Gill Sans"/>
              </a:defRPr>
            </a:pPr>
          </a:p>
          <a:p>
            <a:pPr defTabSz="685165">
              <a:spcBef>
                <a:spcPts val="1400"/>
              </a:spcBef>
              <a:defRPr spc="-74" sz="7469">
                <a:latin typeface="Gill Sans"/>
                <a:ea typeface="Gill Sans"/>
                <a:cs typeface="Gill Sans"/>
                <a:sym typeface="Gill Sans"/>
              </a:defRPr>
            </a:pPr>
            <a:r>
              <a:t>Go in peace to love and serve the Lord.</a:t>
            </a:r>
          </a:p>
          <a:p>
            <a:pPr defTabSz="685165">
              <a:spcBef>
                <a:spcPts val="1400"/>
              </a:spcBef>
              <a:defRPr spc="-74" sz="7469">
                <a:latin typeface="Gill Sans"/>
                <a:ea typeface="Gill Sans"/>
                <a:cs typeface="Gill Sans"/>
                <a:sym typeface="Gill Sans"/>
              </a:defRPr>
            </a:pPr>
            <a:r>
              <a:rPr b="1"/>
              <a:t>In the name of Christ.  Amen</a:t>
            </a:r>
            <a:r>
              <a:t>.</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75" name="Gathering"/>
          <p:cNvSpPr txBox="1"/>
          <p:nvPr>
            <p:ph type="title"/>
          </p:nvPr>
        </p:nvSpPr>
        <p:spPr>
          <a:xfrm>
            <a:off x="1206500" y="952500"/>
            <a:ext cx="21971000" cy="2149148"/>
          </a:xfrm>
          <a:prstGeom prst="rect">
            <a:avLst/>
          </a:prstGeom>
        </p:spPr>
        <p:txBody>
          <a:bodyPr/>
          <a:lstStyle>
            <a:lvl1pPr>
              <a:defRPr spc="-239" sz="12000">
                <a:latin typeface="Gill Sans"/>
                <a:ea typeface="Gill Sans"/>
                <a:cs typeface="Gill Sans"/>
                <a:sym typeface="Gill Sans"/>
              </a:defRPr>
            </a:lvl1pPr>
          </a:lstStyle>
          <a:p>
            <a:pPr/>
            <a:r>
              <a:t>Gathering</a:t>
            </a:r>
          </a:p>
        </p:txBody>
      </p:sp>
      <p:sp>
        <p:nvSpPr>
          <p:cNvPr id="176" name="God of love, passionate and strong, tender and careful:…"/>
          <p:cNvSpPr txBox="1"/>
          <p:nvPr>
            <p:ph type="body" idx="1"/>
          </p:nvPr>
        </p:nvSpPr>
        <p:spPr>
          <a:xfrm>
            <a:off x="1206500" y="3574299"/>
            <a:ext cx="21971000" cy="7633676"/>
          </a:xfrm>
          <a:prstGeom prst="rect">
            <a:avLst/>
          </a:prstGeom>
        </p:spPr>
        <p:txBody>
          <a:bodyPr/>
          <a:lstStyle/>
          <a:p>
            <a:pPr>
              <a:defRPr spc="-100" sz="10000">
                <a:latin typeface="Gill Sans"/>
                <a:ea typeface="Gill Sans"/>
                <a:cs typeface="Gill Sans"/>
                <a:sym typeface="Gill Sans"/>
              </a:defRPr>
            </a:pPr>
            <a:r>
              <a:t>God of love, passionate and strong, tender and careful:</a:t>
            </a:r>
          </a:p>
          <a:p>
            <a:pPr>
              <a:defRPr spc="-100" sz="10000">
                <a:latin typeface="Gill Sans"/>
                <a:ea typeface="Gill Sans"/>
                <a:cs typeface="Gill Sans"/>
                <a:sym typeface="Gill Sans"/>
              </a:defRPr>
            </a:pPr>
            <a:r>
              <a:t>watch over us and hold us all the days of our life; through Jesus Christ our Lord. </a:t>
            </a:r>
            <a:r>
              <a:rPr b="1"/>
              <a:t>Amen.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CS Lewis, “A Grief Observed”"/>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CS Lewis, “A Grief Observed”</a:t>
            </a:r>
          </a:p>
        </p:txBody>
      </p:sp>
      <p:sp>
        <p:nvSpPr>
          <p:cNvPr id="181" name="“No one ever told me that grief felt so like fear. I am not afraid, but the sensation is like being afraid. The same fluttering in the stomach, the same restlessness, the yawning. I keep on swallowing…There is a sort of invisible blanket between the worl"/>
          <p:cNvSpPr txBox="1"/>
          <p:nvPr>
            <p:ph type="body" idx="1"/>
          </p:nvPr>
        </p:nvSpPr>
        <p:spPr>
          <a:xfrm>
            <a:off x="1753923" y="2486766"/>
            <a:ext cx="20876154" cy="6950319"/>
          </a:xfrm>
          <a:prstGeom prst="rect">
            <a:avLst/>
          </a:prstGeom>
        </p:spPr>
        <p:txBody>
          <a:bodyPr/>
          <a:lstStyle>
            <a:lvl1pPr marL="447246" indent="-328929" defTabSz="1706837">
              <a:defRPr spc="-118" sz="5950"/>
            </a:lvl1pPr>
          </a:lstStyle>
          <a:p>
            <a:pPr/>
            <a:r>
              <a:t>“No one ever told me that grief felt so like fear. I am not afraid, but the sensation is like being afraid. The same fluttering in the stomach, the same restlessness, the yawning. I keep on swallowing…There is a sort of invisible blanket between the world and me. I find it hard to take in what everyone says. Or perhaps, hard to want to take it in. It is so uninteresting. Yet I want the others to be around me. I dread the moments when the house is empty.”</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85" name="Reflect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Reflecting Together</a:t>
            </a:r>
          </a:p>
        </p:txBody>
      </p:sp>
      <p:sp>
        <p:nvSpPr>
          <p:cNvPr id="186" name="Mapping The River of Life…"/>
          <p:cNvSpPr txBox="1"/>
          <p:nvPr>
            <p:ph type="body" idx="1"/>
          </p:nvPr>
        </p:nvSpPr>
        <p:spPr>
          <a:xfrm>
            <a:off x="1206500" y="3041162"/>
            <a:ext cx="21971000" cy="9290539"/>
          </a:xfrm>
          <a:prstGeom prst="rect">
            <a:avLst/>
          </a:prstGeom>
        </p:spPr>
        <p:txBody>
          <a:bodyPr/>
          <a:lstStyle/>
          <a:p>
            <a:pPr defTabSz="751205">
              <a:spcBef>
                <a:spcPts val="1600"/>
              </a:spcBef>
              <a:defRPr spc="-81" sz="8190">
                <a:latin typeface="Gill Sans"/>
                <a:ea typeface="Gill Sans"/>
                <a:cs typeface="Gill Sans"/>
                <a:sym typeface="Gill Sans"/>
              </a:defRPr>
            </a:pPr>
            <a:r>
              <a:t>Mapping The River of Life </a:t>
            </a:r>
          </a:p>
          <a:p>
            <a:pPr lvl="4" indent="1664208" defTabSz="751205">
              <a:spcBef>
                <a:spcPts val="1600"/>
              </a:spcBef>
              <a:defRPr spc="-81" sz="8190">
                <a:latin typeface="Gill Sans"/>
                <a:ea typeface="Gill Sans"/>
                <a:cs typeface="Gill Sans"/>
                <a:sym typeface="Gill Sans"/>
              </a:defRPr>
            </a:pPr>
            <a:r>
              <a:t>When the river has flowed smoothly;</a:t>
            </a:r>
          </a:p>
          <a:p>
            <a:pPr lvl="4" indent="1664208" defTabSz="751205">
              <a:spcBef>
                <a:spcPts val="1600"/>
              </a:spcBef>
              <a:defRPr spc="-81" sz="8190">
                <a:latin typeface="Gill Sans"/>
                <a:ea typeface="Gill Sans"/>
                <a:cs typeface="Gill Sans"/>
                <a:sym typeface="Gill Sans"/>
              </a:defRPr>
            </a:pPr>
            <a:r>
              <a:t>When there have been unexpected twists and turns;</a:t>
            </a:r>
          </a:p>
          <a:p>
            <a:pPr lvl="4" indent="1664208" defTabSz="751205">
              <a:spcBef>
                <a:spcPts val="1600"/>
              </a:spcBef>
              <a:defRPr spc="-81" sz="8190">
                <a:latin typeface="Gill Sans"/>
                <a:ea typeface="Gill Sans"/>
                <a:cs typeface="Gill Sans"/>
                <a:sym typeface="Gill Sans"/>
              </a:defRPr>
            </a:pPr>
            <a:r>
              <a:t>When it has been flooded or dried out;</a:t>
            </a:r>
          </a:p>
          <a:p>
            <a:pPr lvl="4" indent="1664208" defTabSz="751205">
              <a:spcBef>
                <a:spcPts val="1600"/>
              </a:spcBef>
              <a:defRPr spc="-81" sz="8190">
                <a:latin typeface="Gill Sans"/>
                <a:ea typeface="Gill Sans"/>
                <a:cs typeface="Gill Sans"/>
                <a:sym typeface="Gill Sans"/>
              </a:defRPr>
            </a:pPr>
            <a:r>
              <a:t>When there have been obstacles across the stream.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6"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90" name="Reflect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Reflecting Together</a:t>
            </a:r>
          </a:p>
        </p:txBody>
      </p:sp>
      <p:sp>
        <p:nvSpPr>
          <p:cNvPr id="191" name="Sharing Our Rivers Together…"/>
          <p:cNvSpPr txBox="1"/>
          <p:nvPr>
            <p:ph type="body" idx="1"/>
          </p:nvPr>
        </p:nvSpPr>
        <p:spPr>
          <a:xfrm>
            <a:off x="1206500" y="3041162"/>
            <a:ext cx="21971000" cy="7633676"/>
          </a:xfrm>
          <a:prstGeom prst="rect">
            <a:avLst/>
          </a:prstGeom>
        </p:spPr>
        <p:txBody>
          <a:bodyPr/>
          <a:lstStyle/>
          <a:p>
            <a:pPr>
              <a:defRPr spc="-90" sz="9000">
                <a:latin typeface="Gill Sans"/>
                <a:ea typeface="Gill Sans"/>
                <a:cs typeface="Gill Sans"/>
                <a:sym typeface="Gill Sans"/>
              </a:defRPr>
            </a:pPr>
            <a:r>
              <a:t>Sharing Our Rivers Together</a:t>
            </a:r>
          </a:p>
          <a:p>
            <a:pPr marL="1143000" indent="-1143000">
              <a:buSzPct val="123000"/>
              <a:buChar char="•"/>
              <a:defRPr spc="-90" sz="9000">
                <a:latin typeface="Gill Sans"/>
                <a:ea typeface="Gill Sans"/>
                <a:cs typeface="Gill Sans"/>
                <a:sym typeface="Gill Sans"/>
              </a:defRPr>
            </a:pPr>
            <a:r>
              <a:t>How might these various experiences help you in your pastoral visiting?</a:t>
            </a:r>
          </a:p>
          <a:p>
            <a:pPr marL="1143000" indent="-1143000">
              <a:buSzPct val="123000"/>
              <a:buChar char="•"/>
              <a:defRPr spc="-90" sz="9000">
                <a:latin typeface="Gill Sans"/>
                <a:ea typeface="Gill Sans"/>
                <a:cs typeface="Gill Sans"/>
                <a:sym typeface="Gill Sans"/>
              </a:defRPr>
            </a:pPr>
            <a:r>
              <a:t>How might your experiences have a negative impact in your pastoral visiting?</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95" name="Reflect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Reflecting Together</a:t>
            </a:r>
          </a:p>
        </p:txBody>
      </p:sp>
      <p:sp>
        <p:nvSpPr>
          <p:cNvPr id="196" name="Sharing Our Rivers Together…"/>
          <p:cNvSpPr txBox="1"/>
          <p:nvPr>
            <p:ph type="body" idx="1"/>
          </p:nvPr>
        </p:nvSpPr>
        <p:spPr>
          <a:xfrm>
            <a:off x="1206500" y="3041162"/>
            <a:ext cx="21971000" cy="7633676"/>
          </a:xfrm>
          <a:prstGeom prst="rect">
            <a:avLst/>
          </a:prstGeom>
        </p:spPr>
        <p:txBody>
          <a:bodyPr/>
          <a:lstStyle/>
          <a:p>
            <a:pPr defTabSz="775969">
              <a:spcBef>
                <a:spcPts val="1600"/>
              </a:spcBef>
              <a:defRPr spc="-84" sz="8460">
                <a:latin typeface="Gill Sans"/>
                <a:ea typeface="Gill Sans"/>
                <a:cs typeface="Gill Sans"/>
                <a:sym typeface="Gill Sans"/>
              </a:defRPr>
            </a:pPr>
            <a:r>
              <a:t>Sharing Our Rivers Together</a:t>
            </a:r>
          </a:p>
          <a:p>
            <a:pPr marL="1074419" indent="-1074419" defTabSz="775969">
              <a:spcBef>
                <a:spcPts val="1600"/>
              </a:spcBef>
              <a:buSzPct val="123000"/>
              <a:buChar char="•"/>
              <a:defRPr spc="-84" sz="8460">
                <a:latin typeface="Gill Sans"/>
                <a:ea typeface="Gill Sans"/>
                <a:cs typeface="Gill Sans"/>
                <a:sym typeface="Gill Sans"/>
              </a:defRPr>
            </a:pPr>
            <a:r>
              <a:t>How do our personal experiences help and hinder our pastoral visiting?</a:t>
            </a:r>
          </a:p>
          <a:p>
            <a:pPr marL="1074419" indent="-1074419" defTabSz="775969">
              <a:spcBef>
                <a:spcPts val="1600"/>
              </a:spcBef>
              <a:buSzPct val="123000"/>
              <a:buChar char="•"/>
              <a:defRPr spc="-84" sz="8460">
                <a:latin typeface="Gill Sans"/>
                <a:ea typeface="Gill Sans"/>
                <a:cs typeface="Gill Sans"/>
                <a:sym typeface="Gill Sans"/>
              </a:defRPr>
            </a:pPr>
            <a:r>
              <a:t>What support might you need from the Ministry Area and others to sustain you in this role?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0"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201" name="Ruth 1:1-22…"/>
          <p:cNvSpPr txBox="1"/>
          <p:nvPr>
            <p:ph type="body" idx="1"/>
          </p:nvPr>
        </p:nvSpPr>
        <p:spPr>
          <a:xfrm>
            <a:off x="1206500" y="3041162"/>
            <a:ext cx="21971000" cy="9890876"/>
          </a:xfrm>
          <a:prstGeom prst="rect">
            <a:avLst/>
          </a:prstGeom>
        </p:spPr>
        <p:txBody>
          <a:bodyPr/>
          <a:lstStyle/>
          <a:p>
            <a:pPr defTabSz="495300">
              <a:spcBef>
                <a:spcPts val="1000"/>
              </a:spcBef>
              <a:defRPr spc="-54" sz="5400">
                <a:latin typeface="Gill Sans"/>
                <a:ea typeface="Gill Sans"/>
                <a:cs typeface="Gill Sans"/>
                <a:sym typeface="Gill Sans"/>
              </a:defRPr>
            </a:pPr>
            <a:r>
              <a:t>Ruth 1:1-22</a:t>
            </a:r>
          </a:p>
          <a:p>
            <a:pPr defTabSz="495300">
              <a:spcBef>
                <a:spcPts val="1000"/>
              </a:spcBef>
              <a:defRPr spc="-54" sz="5400">
                <a:latin typeface="Gill Sans"/>
                <a:ea typeface="Gill Sans"/>
                <a:cs typeface="Gill Sans"/>
                <a:sym typeface="Gill Sans"/>
              </a:defRPr>
            </a:pPr>
          </a:p>
          <a:p>
            <a:pPr defTabSz="495300">
              <a:spcBef>
                <a:spcPts val="1000"/>
              </a:spcBef>
              <a:defRPr spc="-54" sz="5400">
                <a:latin typeface="Gill Sans"/>
                <a:ea typeface="Gill Sans"/>
                <a:cs typeface="Gill Sans"/>
                <a:sym typeface="Gill Sans"/>
              </a:defRPr>
            </a:pPr>
            <a:r>
              <a:t>In the days when the judges ruled, there was a famine in the land, and a certain man of Bethlehem in Judah went to live in the country of Moab, he and his wife and two sons. The name of the man was Elimelech and the name of his wife Naomi, and the names of his two sons were Mahlon and Chilion; they were Ephrathites from Bethlehem in Judah. They went into the country of Moab and remained there. But Elimelech, the husband of Naomi, died, and she was left with her two sons. These took Moabite wives; the name of one was Orpah and the name of the other Ruth. When they had lived there for about ten years, both Mahlon and Chilion also died, so that the woman was left without her two sons or her husband.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1"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3"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204" name="Ruth 1:1-22…"/>
          <p:cNvSpPr txBox="1"/>
          <p:nvPr>
            <p:ph type="body" idx="1"/>
          </p:nvPr>
        </p:nvSpPr>
        <p:spPr>
          <a:xfrm>
            <a:off x="1206500" y="3041162"/>
            <a:ext cx="21971000" cy="9890876"/>
          </a:xfrm>
          <a:prstGeom prst="rect">
            <a:avLst/>
          </a:prstGeom>
        </p:spPr>
        <p:txBody>
          <a:bodyPr/>
          <a:lstStyle/>
          <a:p>
            <a:pPr defTabSz="536575">
              <a:spcBef>
                <a:spcPts val="1100"/>
              </a:spcBef>
              <a:defRPr spc="-58" sz="5849">
                <a:latin typeface="Gill Sans"/>
                <a:ea typeface="Gill Sans"/>
                <a:cs typeface="Gill Sans"/>
                <a:sym typeface="Gill Sans"/>
              </a:defRPr>
            </a:pPr>
            <a:r>
              <a:t>Ruth 1:1-22</a:t>
            </a:r>
          </a:p>
          <a:p>
            <a:pPr defTabSz="536575">
              <a:spcBef>
                <a:spcPts val="1100"/>
              </a:spcBef>
              <a:defRPr spc="-58" sz="5849">
                <a:latin typeface="Gill Sans"/>
                <a:ea typeface="Gill Sans"/>
                <a:cs typeface="Gill Sans"/>
                <a:sym typeface="Gill Sans"/>
              </a:defRPr>
            </a:pPr>
          </a:p>
          <a:p>
            <a:pPr defTabSz="536575">
              <a:spcBef>
                <a:spcPts val="1100"/>
              </a:spcBef>
              <a:defRPr spc="-58" sz="5849">
                <a:latin typeface="Gill Sans"/>
                <a:ea typeface="Gill Sans"/>
                <a:cs typeface="Gill Sans"/>
                <a:sym typeface="Gill Sans"/>
              </a:defRPr>
            </a:pPr>
            <a:r>
              <a:t>Then she started to return with her daughters-in-law from the country of Moab, for she had heard in the country of Moab that the Lord had had consideration for his people and given them food. So she set out from the place where she had been living, she and her two daughters-in-law, and they went on their way to go back to the land of Judah. But Naomi said to her two daughters-in-law, ‘Go back each of you to your mother’s house. May the Lord deal kindly with you, as you have dealt with the dead and with me. The Lord grant that you may find security, each of you in the house of your husband.’ Then she kissed them, and they wept aloud.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4"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6"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207" name="Ruth 1:1-22…"/>
          <p:cNvSpPr txBox="1"/>
          <p:nvPr>
            <p:ph type="body" idx="1"/>
          </p:nvPr>
        </p:nvSpPr>
        <p:spPr>
          <a:xfrm>
            <a:off x="1206500" y="3041162"/>
            <a:ext cx="21971000" cy="9890876"/>
          </a:xfrm>
          <a:prstGeom prst="rect">
            <a:avLst/>
          </a:prstGeom>
        </p:spPr>
        <p:txBody>
          <a:bodyPr/>
          <a:lstStyle/>
          <a:p>
            <a:pPr defTabSz="536575">
              <a:spcBef>
                <a:spcPts val="1100"/>
              </a:spcBef>
              <a:defRPr spc="-58" sz="5849">
                <a:latin typeface="Gill Sans"/>
                <a:ea typeface="Gill Sans"/>
                <a:cs typeface="Gill Sans"/>
                <a:sym typeface="Gill Sans"/>
              </a:defRPr>
            </a:pPr>
            <a:r>
              <a:t>Ruth 1:1-22</a:t>
            </a:r>
          </a:p>
          <a:p>
            <a:pPr defTabSz="536575">
              <a:spcBef>
                <a:spcPts val="1100"/>
              </a:spcBef>
              <a:defRPr spc="-58" sz="5849">
                <a:latin typeface="Gill Sans"/>
                <a:ea typeface="Gill Sans"/>
                <a:cs typeface="Gill Sans"/>
                <a:sym typeface="Gill Sans"/>
              </a:defRPr>
            </a:pPr>
          </a:p>
          <a:p>
            <a:pPr defTabSz="536575">
              <a:spcBef>
                <a:spcPts val="1100"/>
              </a:spcBef>
              <a:defRPr spc="-58" sz="5849">
                <a:latin typeface="Gill Sans"/>
                <a:ea typeface="Gill Sans"/>
                <a:cs typeface="Gill Sans"/>
                <a:sym typeface="Gill Sans"/>
              </a:defRPr>
            </a:pPr>
            <a:r>
              <a:t>They said to her, ‘No, we will return with you to your people.’ But Naomi said, ‘Turn back, my daughters, why will you go with me? Do I still have sons in my womb that they may become your husbands? Turn back, my daughters, go your way, for I am too old to have a husband. Even if I thought there was hope for me, even if I should have a husband tonight and bear sons, would you then wait until they were grown? Would you then refrain from marrying? No, my daughters, it has been far more bitter for me than for you, because the hand of the Lord has turned against me.’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7" grpId="1"/>
    </p:bldLst>
  </p:timing>
</p:sld>
</file>

<file path=ppt/theme/theme1.xml><?xml version="1.0" encoding="utf-8"?>
<a:theme xmlns:a="http://schemas.openxmlformats.org/drawingml/2006/main" xmlns:r="http://schemas.openxmlformats.org/officeDocument/2006/relationships" name="32_DynamicDark">
  <a:themeElements>
    <a:clrScheme name="32_DynamicDark">
      <a:dk1>
        <a:srgbClr val="BE00FF"/>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Neue"/>
        <a:ea typeface="Helvetica Neue"/>
        <a:cs typeface="Helvetica Neue"/>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2_DynamicDark">
  <a:themeElements>
    <a:clrScheme name="32_DynamicDar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Neue"/>
        <a:ea typeface="Helvetica Neue"/>
        <a:cs typeface="Helvetica Neue"/>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3379A556804845A475AA4D27D3889C" ma:contentTypeVersion="18" ma:contentTypeDescription="Create a new document." ma:contentTypeScope="" ma:versionID="61ad67febfda2614336f5ccafe7d8dd6">
  <xsd:schema xmlns:xsd="http://www.w3.org/2001/XMLSchema" xmlns:xs="http://www.w3.org/2001/XMLSchema" xmlns:p="http://schemas.microsoft.com/office/2006/metadata/properties" xmlns:ns2="92a1dbf5-78f5-49c3-b293-8fecae8f525c" xmlns:ns3="c947e69d-966c-4c85-99a3-8c8286b61588" targetNamespace="http://schemas.microsoft.com/office/2006/metadata/properties" ma:root="true" ma:fieldsID="e1a6fb9209ddeb0e77ac95c8125f3543" ns2:_="" ns3:_="">
    <xsd:import namespace="92a1dbf5-78f5-49c3-b293-8fecae8f525c"/>
    <xsd:import namespace="c947e69d-966c-4c85-99a3-8c8286b61588"/>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1dbf5-78f5-49c3-b293-8fecae8f52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f0363e0-b752-48db-9ac4-2716c7807f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7e69d-966c-4c85-99a3-8c8286b6158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b2dfa1d-b206-4e80-a5bc-fb51614c4aa3}" ma:internalName="TaxCatchAll" ma:showField="CatchAllData" ma:web="c947e69d-966c-4c85-99a3-8c8286b615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1001CE-A12E-4D9D-9145-8289B7C6D942}"/>
</file>

<file path=customXml/itemProps2.xml><?xml version="1.0" encoding="utf-8"?>
<ds:datastoreItem xmlns:ds="http://schemas.openxmlformats.org/officeDocument/2006/customXml" ds:itemID="{2A616D58-B2F0-4D55-B1A7-E6038DDB2392}"/>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