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2.xml" ContentType="application/vnd.openxmlformats-officedocument.presentationml.notesSlide+xml"/>
  <Override PartName="/ppt/slides/slide9.xml" ContentType="application/vnd.openxmlformats-officedocument.presentationml.slide+xml"/>
  <Override PartName="/ppt/notesSlides/notesSlide3.xml" ContentType="application/vnd.openxmlformats-officedocument.presentationml.notesSlide+xml"/>
  <Override PartName="/ppt/slides/slide10.xml" ContentType="application/vnd.openxmlformats-officedocument.presentationml.slide+xml"/>
  <Override PartName="/ppt/notesSlides/notesSlide4.xml" ContentType="application/vnd.openxmlformats-officedocument.presentationml.notesSlide+xml"/>
  <Override PartName="/ppt/slides/slide11.xml" ContentType="application/vnd.openxmlformats-officedocument.presentationml.slide+xml"/>
  <Override PartName="/ppt/notesSlides/notesSlide5.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slides/slide13.xml" ContentType="application/vnd.openxmlformats-officedocument.presentationml.slide+xml"/>
  <Override PartName="/ppt/notesSlides/notesSlide7.xml" ContentType="application/vnd.openxmlformats-officedocument.presentationml.notesSlide+xml"/>
  <Override PartName="/ppt/slides/slide14.xml" ContentType="application/vnd.openxmlformats-officedocument.presentationml.slide+xml"/>
  <Override PartName="/ppt/notesSlides/notesSlide8.xml" ContentType="application/vnd.openxmlformats-officedocument.presentationml.notesSlide+xml"/>
  <Override PartName="/ppt/slides/slide15.xml" ContentType="application/vnd.openxmlformats-officedocument.presentationml.slide+xml"/>
  <Override PartName="/ppt/slides/slide16.xml" ContentType="application/vnd.openxmlformats-officedocument.presentationml.slide+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ommentAuthors" Target="commentAuthors.xml"/><Relationship Id="rId21" Type="http://schemas.openxmlformats.org/officeDocument/2006/relationships/slide" Target="slides/slide14.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ustomXml" Target="../customXml/item2.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customXml" Target="../customXml/item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In these first few slides, the key quotes from the session are brought up to jog the memories of participants and get the conversation flowing. Ask people what they think of them. And ask the questions from the ‘general reflection section.’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This is an open conversation. As it occurs, make sure that the group considers the importance of practical considerations, personal experiences and preferences, and the ways in which God is reflected and portrayed.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Here, we are looking at various aspects of pastoral care, which have often been describe by four functions:</a:t>
            </a:r>
          </a:p>
          <a:p>
            <a:pPr/>
            <a:r>
              <a:t>	1. Healing,</a:t>
            </a:r>
          </a:p>
          <a:p>
            <a:pPr/>
            <a:r>
              <a:t>	2. Sustaining,</a:t>
            </a:r>
          </a:p>
          <a:p>
            <a:pPr/>
            <a:r>
              <a:t>	3. Guiding, and</a:t>
            </a:r>
          </a:p>
          <a:p>
            <a:pPr/>
            <a:r>
              <a:t>	4. Reconciling, both for individuals and for church and community.</a:t>
            </a:r>
          </a:p>
          <a:p>
            <a:pPr/>
          </a:p>
          <a:p>
            <a:pPr/>
            <a:r>
              <a:t>Let’s consider these through several passages of the Bible.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How does each of these passages express (a) healing, (b) sustaining, (c) guiding and/or (d) reconciling?</a:t>
            </a:r>
          </a:p>
          <a:p>
            <a:pPr/>
          </a:p>
          <a:p>
            <a:pPr/>
            <a:r>
              <a:t>In what other ways might these passages inform our understanding of pastoral care?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How does each of these passages express (a) healing, (b) sustaining, (c) guiding and/or (d) reconciling?</a:t>
            </a:r>
          </a:p>
          <a:p>
            <a:pPr/>
          </a:p>
          <a:p>
            <a:pPr/>
            <a:r>
              <a:t>In what other ways might these passages inform our understanding of pastoral care?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How does each of these passages express (a) healing, (b) sustaining, (c) guiding and/or (d) reconciling?</a:t>
            </a:r>
          </a:p>
          <a:p>
            <a:pPr/>
          </a:p>
          <a:p>
            <a:pPr/>
            <a:r>
              <a:t>In what other ways might these passages inform our understanding of pastoral care?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How does each of these passages express (a) healing, (b) sustaining, (c) guiding and/or (d) reconciling?</a:t>
            </a:r>
          </a:p>
          <a:p>
            <a:pPr/>
          </a:p>
          <a:p>
            <a:pPr/>
            <a:r>
              <a:t>In what other ways might these passages inform our understanding of pastoral care?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How does each of these passages express (a) healing, (b) sustaining, (c) guiding and/or (d) reconciling?</a:t>
            </a:r>
          </a:p>
          <a:p>
            <a:pPr/>
          </a:p>
          <a:p>
            <a:pPr/>
            <a:r>
              <a:t>In what other ways might these passages inform our understanding of pastoral care?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Pontypridd Ministry Area, March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Pontypridd Ministry Area, March 2024</a:t>
            </a:r>
          </a:p>
        </p:txBody>
      </p:sp>
      <p:sp>
        <p:nvSpPr>
          <p:cNvPr id="172" name="Pastoral Assistant Learning Course"/>
          <p:cNvSpPr txBox="1"/>
          <p:nvPr>
            <p:ph type="ctrTitle"/>
          </p:nvPr>
        </p:nvSpPr>
        <p:spPr>
          <a:prstGeom prst="rect">
            <a:avLst/>
          </a:prstGeom>
        </p:spPr>
        <p:txBody>
          <a:bodyPr/>
          <a:lstStyle/>
          <a:p>
            <a:pPr/>
            <a:r>
              <a:t>Pastoral Assistant Learning Course</a:t>
            </a:r>
          </a:p>
        </p:txBody>
      </p:sp>
      <p:sp>
        <p:nvSpPr>
          <p:cNvPr id="173" name="Session 1 - What is Pastoral Care?"/>
          <p:cNvSpPr txBox="1"/>
          <p:nvPr>
            <p:ph type="subTitle" sz="quarter" idx="1"/>
          </p:nvPr>
        </p:nvSpPr>
        <p:spPr>
          <a:prstGeom prst="rect">
            <a:avLst/>
          </a:prstGeom>
        </p:spPr>
        <p:txBody>
          <a:bodyPr/>
          <a:lstStyle/>
          <a:p>
            <a:pPr/>
            <a:r>
              <a:t>Session 1 - What is Pastoral Care?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6"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07" name="What do we see in Scripture?"/>
          <p:cNvSpPr txBox="1"/>
          <p:nvPr>
            <p:ph type="body" sz="quarter" idx="1"/>
          </p:nvPr>
        </p:nvSpPr>
        <p:spPr>
          <a:xfrm>
            <a:off x="1206500" y="3041162"/>
            <a:ext cx="21971000" cy="1535714"/>
          </a:xfrm>
          <a:prstGeom prst="rect">
            <a:avLst/>
          </a:prstGeom>
        </p:spPr>
        <p:txBody>
          <a:bodyPr/>
          <a:lstStyle>
            <a:lvl1pPr>
              <a:defRPr spc="-90" sz="9000">
                <a:latin typeface="Gill Sans"/>
                <a:ea typeface="Gill Sans"/>
                <a:cs typeface="Gill Sans"/>
                <a:sym typeface="Gill Sans"/>
              </a:defRPr>
            </a:lvl1pPr>
          </a:lstStyle>
          <a:p>
            <a:pPr/>
            <a:r>
              <a:t>What do we see in Scripture?</a:t>
            </a:r>
          </a:p>
        </p:txBody>
      </p:sp>
      <p:sp>
        <p:nvSpPr>
          <p:cNvPr id="208" name="Romans 12:9-21…"/>
          <p:cNvSpPr txBox="1"/>
          <p:nvPr/>
        </p:nvSpPr>
        <p:spPr>
          <a:xfrm>
            <a:off x="2866726" y="4809051"/>
            <a:ext cx="18650548" cy="958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latin typeface="Gill Sans"/>
                <a:ea typeface="Gill Sans"/>
                <a:cs typeface="Gill Sans"/>
                <a:sym typeface="Gill Sans"/>
              </a:defRPr>
            </a:pPr>
            <a:r>
              <a:t>Romans 12:9-21</a:t>
            </a:r>
          </a:p>
          <a:p>
            <a:pPr>
              <a:defRPr sz="3900">
                <a:latin typeface="Gill Sans"/>
                <a:ea typeface="Gill Sans"/>
                <a:cs typeface="Gill Sans"/>
                <a:sym typeface="Gill Sans"/>
              </a:defRPr>
            </a:pPr>
            <a:r>
              <a:t>Let love be genuine; hate what is evil, hold fast to what is good; love one another with mutual affection; outdo one another in showing honour. Do not lag in zeal, be ardent in spirit, serve the Lord. Rejoice in hope, be patient in suffering, persevere in prayer. Contribute to the needs of the saints; extend hospitality to strangers.</a:t>
            </a:r>
          </a:p>
          <a:p>
            <a:pPr>
              <a:defRPr sz="3900">
                <a:latin typeface="Gill Sans"/>
                <a:ea typeface="Gill Sans"/>
                <a:cs typeface="Gill Sans"/>
                <a:sym typeface="Gill Sans"/>
              </a:defRPr>
            </a:pPr>
            <a:r>
              <a:t>Bless those who persecute you; bless and do not curse them. Rejoice with those who rejoice, weep with those who weep. Live in harmony with one another; do not be haughty, but associate with the lowly; do not claim to be wiser than you are. Do not repay anyone evil for evil, but take thought for what is noble in the sight of all. If it is possible, so far as it depends on you, live peaceably with all. Beloved, never avenge yourselves, but leave room for the wrath of God; for it is written, ‘Vengeance is mine, I will repay, says the Lord.’ No, ‘if your enemies are hungry, feed them; if they are thirsty, give them something to drink; for by doing this you will heap burning coals on their heads.’ Do not be overcome by evil, but overcome evil with good.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12"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13" name="What do we see in Scripture?"/>
          <p:cNvSpPr txBox="1"/>
          <p:nvPr>
            <p:ph type="body" sz="quarter" idx="1"/>
          </p:nvPr>
        </p:nvSpPr>
        <p:spPr>
          <a:xfrm>
            <a:off x="1206500" y="3041162"/>
            <a:ext cx="21971000" cy="1535714"/>
          </a:xfrm>
          <a:prstGeom prst="rect">
            <a:avLst/>
          </a:prstGeom>
        </p:spPr>
        <p:txBody>
          <a:bodyPr/>
          <a:lstStyle>
            <a:lvl1pPr>
              <a:defRPr spc="-90" sz="9000">
                <a:latin typeface="Gill Sans"/>
                <a:ea typeface="Gill Sans"/>
                <a:cs typeface="Gill Sans"/>
                <a:sym typeface="Gill Sans"/>
              </a:defRPr>
            </a:lvl1pPr>
          </a:lstStyle>
          <a:p>
            <a:pPr/>
            <a:r>
              <a:t>What do we see in Scripture?</a:t>
            </a:r>
          </a:p>
        </p:txBody>
      </p:sp>
      <p:sp>
        <p:nvSpPr>
          <p:cNvPr id="214" name="Mark 2:1-12…"/>
          <p:cNvSpPr txBox="1"/>
          <p:nvPr/>
        </p:nvSpPr>
        <p:spPr>
          <a:xfrm>
            <a:off x="2866726" y="4858658"/>
            <a:ext cx="20650573" cy="844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latin typeface="Gill Sans"/>
                <a:ea typeface="Gill Sans"/>
                <a:cs typeface="Gill Sans"/>
                <a:sym typeface="Gill Sans"/>
              </a:defRPr>
            </a:pPr>
            <a:r>
              <a:t>Mark 2:1-12</a:t>
            </a:r>
          </a:p>
          <a:p>
            <a:pPr>
              <a:defRPr sz="3900">
                <a:latin typeface="Gill Sans"/>
                <a:ea typeface="Gill Sans"/>
                <a:cs typeface="Gill Sans"/>
                <a:sym typeface="Gill Sans"/>
              </a:defRPr>
            </a:pPr>
            <a:r>
              <a:t>When he returned to Capernaum after some days, it was reported that he was at home. So many gathered around that there was no longer room for them, not even in front of the door; and he was speaking the word to them. Then some people came, bringing to him a paralysed man, carried by four of them. And when they could not bring him to Jesus because of the crowd, they removed the roof above him; and after having dug through it, they let down the mat on which the paralytic lay. When Jesus saw their faith, he said to the paralytic, ‘Son, your sins are forgiven.’ Now some of the scribes were sitting there, questioning in their hearts, ‘Why does this fellow speak in this way? It is blasphemy! Who can forgive sins but God alone?’ At once Jesus perceived in his spirit that they were discussing these questions among themselves; and he said to them, ‘Why do you raise such questions in your hearts? Which is easier, to say to the paralytic, “Your sins are forgiven”, or to say, “Stand up and take your mat and walk”? But so that you may know that the Son of Man has authority on earth to forgive sins’—he said to the paralytic—‘I say to you, stand up, take your mat and go to your home.’ And he stood up, and immediately took the mat and went out before all of them; so that they were all amazed and glorified God, saying, ‘We have never seen anything like this!’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18"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19" name="What do we see in Scripture?"/>
          <p:cNvSpPr txBox="1"/>
          <p:nvPr>
            <p:ph type="body" sz="quarter" idx="1"/>
          </p:nvPr>
        </p:nvSpPr>
        <p:spPr>
          <a:xfrm>
            <a:off x="1206500" y="3041162"/>
            <a:ext cx="21971000" cy="1535714"/>
          </a:xfrm>
          <a:prstGeom prst="rect">
            <a:avLst/>
          </a:prstGeom>
        </p:spPr>
        <p:txBody>
          <a:bodyPr/>
          <a:lstStyle>
            <a:lvl1pPr>
              <a:defRPr spc="-90" sz="9000">
                <a:latin typeface="Gill Sans"/>
                <a:ea typeface="Gill Sans"/>
                <a:cs typeface="Gill Sans"/>
                <a:sym typeface="Gill Sans"/>
              </a:defRPr>
            </a:lvl1pPr>
          </a:lstStyle>
          <a:p>
            <a:pPr/>
            <a:r>
              <a:t>What do we see in Scripture?</a:t>
            </a:r>
          </a:p>
        </p:txBody>
      </p:sp>
      <p:sp>
        <p:nvSpPr>
          <p:cNvPr id="220" name="Luke 24:13-35…"/>
          <p:cNvSpPr txBox="1"/>
          <p:nvPr/>
        </p:nvSpPr>
        <p:spPr>
          <a:xfrm>
            <a:off x="2605780" y="4975268"/>
            <a:ext cx="20650573" cy="433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latin typeface="Gill Sans"/>
                <a:ea typeface="Gill Sans"/>
                <a:cs typeface="Gill Sans"/>
                <a:sym typeface="Gill Sans"/>
              </a:defRPr>
            </a:pPr>
            <a:r>
              <a:t>Luke 24:13-35</a:t>
            </a:r>
          </a:p>
          <a:p>
            <a:pPr>
              <a:defRPr sz="3900">
                <a:latin typeface="Gill Sans"/>
                <a:ea typeface="Gill Sans"/>
                <a:cs typeface="Gill Sans"/>
                <a:sym typeface="Gill Sans"/>
              </a:defRPr>
            </a:pPr>
            <a:r>
              <a:t>Now on that same day two of them were going to a village called Emmaus, about seven miles from Jerusalem, and talking with each other about all these things that had happened. While they were talking and discussing, Jesus himself came near and went with them, but their eyes were kept from recognizing him. And he said to them, ‘What are you discussing with each other while you walk along?’ They stood still, looking sad. Then one of them, whose name was Cleopas, answered him, ‘Are you the only stranger in Jerusalem who does not know the things that have taken place there in these days?’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4"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25" name="What do we see in Scripture?"/>
          <p:cNvSpPr txBox="1"/>
          <p:nvPr>
            <p:ph type="body" sz="quarter" idx="1"/>
          </p:nvPr>
        </p:nvSpPr>
        <p:spPr>
          <a:xfrm>
            <a:off x="1206500" y="3041162"/>
            <a:ext cx="21971000" cy="1535714"/>
          </a:xfrm>
          <a:prstGeom prst="rect">
            <a:avLst/>
          </a:prstGeom>
        </p:spPr>
        <p:txBody>
          <a:bodyPr/>
          <a:lstStyle>
            <a:lvl1pPr>
              <a:defRPr spc="-90" sz="9000">
                <a:latin typeface="Gill Sans"/>
                <a:ea typeface="Gill Sans"/>
                <a:cs typeface="Gill Sans"/>
                <a:sym typeface="Gill Sans"/>
              </a:defRPr>
            </a:lvl1pPr>
          </a:lstStyle>
          <a:p>
            <a:pPr/>
            <a:r>
              <a:t>What do we see in Scripture?</a:t>
            </a:r>
          </a:p>
        </p:txBody>
      </p:sp>
      <p:sp>
        <p:nvSpPr>
          <p:cNvPr id="226" name="Luke 24:13-35…"/>
          <p:cNvSpPr txBox="1"/>
          <p:nvPr/>
        </p:nvSpPr>
        <p:spPr>
          <a:xfrm>
            <a:off x="2687326" y="5022022"/>
            <a:ext cx="20650573" cy="798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latin typeface="Gill Sans"/>
                <a:ea typeface="Gill Sans"/>
                <a:cs typeface="Gill Sans"/>
                <a:sym typeface="Gill Sans"/>
              </a:defRPr>
            </a:pPr>
            <a:r>
              <a:t>Luke 24:13-35</a:t>
            </a:r>
          </a:p>
          <a:p>
            <a:pPr>
              <a:defRPr sz="3900">
                <a:latin typeface="Gill Sans"/>
                <a:ea typeface="Gill Sans"/>
                <a:cs typeface="Gill Sans"/>
                <a:sym typeface="Gill Sans"/>
              </a:defRPr>
            </a:pPr>
            <a:r>
              <a:t>He asked them, ‘What things?’ They replied, ‘The things about Jesus of Nazareth, who was a prophet mighty in deed and word before God and all the people, and how our chief priests and leaders handed him over to be condemned to death and crucified him. But we had hoped that he was the one to redeem Israel. Yes, and besides all this, it is now the third day since these things took place. Moreover, some women of our group astounded us. They were at the tomb early this morning, and when they did not find his body there, they came back and told us that they had indeed seen a vision of angels who said that he was alive. Some of those who were with us went to the tomb and found it just as the women had said; but they did not see him.’ Then he said to them, ‘Oh, how foolish you are, and how slow of heart to believe all that the prophets have declared! Was it not necessary that the Messiah should suffer these things and then enter into his glory?’ Then beginning with Moses and all the prophets, he interpreted to them the things about himself in all the scriptures.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0"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31" name="What do we see in Scripture?"/>
          <p:cNvSpPr txBox="1"/>
          <p:nvPr>
            <p:ph type="body" sz="quarter" idx="1"/>
          </p:nvPr>
        </p:nvSpPr>
        <p:spPr>
          <a:xfrm>
            <a:off x="1206500" y="3041162"/>
            <a:ext cx="21971000" cy="1535714"/>
          </a:xfrm>
          <a:prstGeom prst="rect">
            <a:avLst/>
          </a:prstGeom>
        </p:spPr>
        <p:txBody>
          <a:bodyPr/>
          <a:lstStyle>
            <a:lvl1pPr>
              <a:defRPr spc="-90" sz="9000">
                <a:latin typeface="Gill Sans"/>
                <a:ea typeface="Gill Sans"/>
                <a:cs typeface="Gill Sans"/>
                <a:sym typeface="Gill Sans"/>
              </a:defRPr>
            </a:lvl1pPr>
          </a:lstStyle>
          <a:p>
            <a:pPr/>
            <a:r>
              <a:t>What do we see in Scripture?</a:t>
            </a:r>
          </a:p>
        </p:txBody>
      </p:sp>
      <p:sp>
        <p:nvSpPr>
          <p:cNvPr id="232" name="Luke 24:13-35…"/>
          <p:cNvSpPr txBox="1"/>
          <p:nvPr/>
        </p:nvSpPr>
        <p:spPr>
          <a:xfrm>
            <a:off x="2654707" y="4891815"/>
            <a:ext cx="20650573"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latin typeface="Gill Sans"/>
                <a:ea typeface="Gill Sans"/>
                <a:cs typeface="Gill Sans"/>
                <a:sym typeface="Gill Sans"/>
              </a:defRPr>
            </a:pPr>
            <a:r>
              <a:t>Luke 24:13-35</a:t>
            </a:r>
          </a:p>
          <a:p>
            <a:pPr>
              <a:defRPr sz="3900">
                <a:latin typeface="Gill Sans"/>
                <a:ea typeface="Gill Sans"/>
                <a:cs typeface="Gill Sans"/>
                <a:sym typeface="Gill Sans"/>
              </a:defRPr>
            </a:pPr>
            <a:r>
              <a:t>As they came near the village to which they were going, he walked ahead as if he were going on. But they urged him strongly, saying, ‘Stay with us, because it is almost evening and the day is now nearly over.’ So he went in to stay with them. When he was at the table with them, he took bread, blessed and broke it, and gave it to them. Then their eyes were opened, and they recognized him; and he vanished from their sight. They said to each other, ‘Were not our hearts burning within us while he was talking to us on the road, while he was opening the scriptures to us?’ That same hour they got up and returned to Jerusalem; and they found the eleven and their companions gathered together. They were saying, ‘The Lord has risen indeed, and he has appeared to Simon!’ Then they told what had happened on the road, and how he had been made known to them in the breaking of the bread.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37" name="What is one thing you’ve learned this session?…"/>
          <p:cNvSpPr txBox="1"/>
          <p:nvPr>
            <p:ph type="body" sz="half" idx="1"/>
          </p:nvPr>
        </p:nvSpPr>
        <p:spPr>
          <a:xfrm>
            <a:off x="1206500" y="3041162"/>
            <a:ext cx="21971000" cy="5118583"/>
          </a:xfrm>
          <a:prstGeom prst="rect">
            <a:avLst/>
          </a:prstGeom>
        </p:spPr>
        <p:txBody>
          <a:bodyPr/>
          <a:lstStyle/>
          <a:p>
            <a:pPr defTabSz="652145">
              <a:spcBef>
                <a:spcPts val="1400"/>
              </a:spcBef>
              <a:defRPr spc="-71" sz="7110">
                <a:latin typeface="Gill Sans"/>
                <a:ea typeface="Gill Sans"/>
                <a:cs typeface="Gill Sans"/>
                <a:sym typeface="Gill Sans"/>
              </a:defRPr>
            </a:pPr>
            <a:r>
              <a:t>What is one thing you’ve learned this session?</a:t>
            </a:r>
          </a:p>
          <a:p>
            <a:pPr defTabSz="652145">
              <a:spcBef>
                <a:spcPts val="1400"/>
              </a:spcBef>
              <a:defRPr spc="-71" sz="7110">
                <a:latin typeface="Gill Sans"/>
                <a:ea typeface="Gill Sans"/>
                <a:cs typeface="Gill Sans"/>
                <a:sym typeface="Gill Sans"/>
              </a:defRPr>
            </a:pPr>
          </a:p>
          <a:p>
            <a:pPr defTabSz="652145">
              <a:spcBef>
                <a:spcPts val="1400"/>
              </a:spcBef>
              <a:defRPr spc="-71" sz="7110">
                <a:latin typeface="Gill Sans"/>
                <a:ea typeface="Gill Sans"/>
                <a:cs typeface="Gill Sans"/>
                <a:sym typeface="Gill Sans"/>
              </a:defRPr>
            </a:pPr>
            <a:r>
              <a:t>What do we need to do in preparation for our next session?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9"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40" name="May the grace of our Lord, Jesus Christ,…"/>
          <p:cNvSpPr txBox="1"/>
          <p:nvPr>
            <p:ph type="body" idx="1"/>
          </p:nvPr>
        </p:nvSpPr>
        <p:spPr>
          <a:xfrm>
            <a:off x="1206499" y="3302108"/>
            <a:ext cx="21971001" cy="9406322"/>
          </a:xfrm>
          <a:prstGeom prst="rect">
            <a:avLst/>
          </a:prstGeom>
        </p:spPr>
        <p:txBody>
          <a:bodyPr/>
          <a:lstStyle/>
          <a:p>
            <a:pPr defTabSz="685165">
              <a:spcBef>
                <a:spcPts val="1400"/>
              </a:spcBef>
              <a:defRPr b="1" spc="-74" sz="7469">
                <a:latin typeface="Gill Sans"/>
                <a:ea typeface="Gill Sans"/>
                <a:cs typeface="Gill Sans"/>
                <a:sym typeface="Gill Sans"/>
              </a:defRPr>
            </a:pPr>
            <a:r>
              <a:t>May the grace of our Lord, Jesus Christ,</a:t>
            </a:r>
          </a:p>
          <a:p>
            <a:pPr defTabSz="685165">
              <a:spcBef>
                <a:spcPts val="1400"/>
              </a:spcBef>
              <a:defRPr b="1" spc="-74" sz="7469">
                <a:latin typeface="Gill Sans"/>
                <a:ea typeface="Gill Sans"/>
                <a:cs typeface="Gill Sans"/>
                <a:sym typeface="Gill Sans"/>
              </a:defRPr>
            </a:pPr>
            <a:r>
              <a:t>And the love of God,</a:t>
            </a:r>
          </a:p>
          <a:p>
            <a:pPr defTabSz="685165">
              <a:spcBef>
                <a:spcPts val="1400"/>
              </a:spcBef>
              <a:defRPr b="1" spc="-74" sz="7469">
                <a:latin typeface="Gill Sans"/>
                <a:ea typeface="Gill Sans"/>
                <a:cs typeface="Gill Sans"/>
                <a:sym typeface="Gill Sans"/>
              </a:defRPr>
            </a:pPr>
            <a:r>
              <a:t>And the fellowship of the Holy Spirit,</a:t>
            </a:r>
          </a:p>
          <a:p>
            <a:pPr defTabSz="685165">
              <a:spcBef>
                <a:spcPts val="1400"/>
              </a:spcBef>
              <a:defRPr b="1" spc="-74" sz="7469">
                <a:latin typeface="Gill Sans"/>
                <a:ea typeface="Gill Sans"/>
                <a:cs typeface="Gill Sans"/>
                <a:sym typeface="Gill Sans"/>
              </a:defRPr>
            </a:pPr>
            <a:r>
              <a:t>Be upon us and remain with us always.  Amen.</a:t>
            </a:r>
          </a:p>
          <a:p>
            <a:pPr defTabSz="685165">
              <a:spcBef>
                <a:spcPts val="1400"/>
              </a:spcBef>
              <a:defRPr spc="-74" sz="7469">
                <a:latin typeface="Gill Sans"/>
                <a:ea typeface="Gill Sans"/>
                <a:cs typeface="Gill Sans"/>
                <a:sym typeface="Gill Sans"/>
              </a:defRPr>
            </a:pPr>
          </a:p>
          <a:p>
            <a:pPr defTabSz="685165">
              <a:spcBef>
                <a:spcPts val="1400"/>
              </a:spcBef>
              <a:defRPr spc="-74" sz="7469">
                <a:latin typeface="Gill Sans"/>
                <a:ea typeface="Gill Sans"/>
                <a:cs typeface="Gill Sans"/>
                <a:sym typeface="Gill Sans"/>
              </a:defRPr>
            </a:pPr>
            <a:r>
              <a:t>Go in peace to love and serve the Lord.</a:t>
            </a:r>
          </a:p>
          <a:p>
            <a:pPr defTabSz="685165">
              <a:spcBef>
                <a:spcPts val="1400"/>
              </a:spcBef>
              <a:defRPr spc="-74" sz="7469">
                <a:latin typeface="Gill Sans"/>
                <a:ea typeface="Gill Sans"/>
                <a:cs typeface="Gill Sans"/>
                <a:sym typeface="Gill Sans"/>
              </a:defRPr>
            </a:pPr>
            <a:r>
              <a:rPr b="1"/>
              <a:t>In the name of Christ.  Amen</a:t>
            </a:r>
            <a:r>
              <a: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Gathering"/>
          <p:cNvSpPr txBox="1"/>
          <p:nvPr>
            <p:ph type="title"/>
          </p:nvPr>
        </p:nvSpPr>
        <p:spPr>
          <a:prstGeom prst="rect">
            <a:avLst/>
          </a:prstGeom>
        </p:spPr>
        <p:txBody>
          <a:bodyPr/>
          <a:lstStyle>
            <a:lvl1pPr>
              <a:defRPr>
                <a:latin typeface="Gill Sans"/>
                <a:ea typeface="Gill Sans"/>
                <a:cs typeface="Gill Sans"/>
                <a:sym typeface="Gill Sans"/>
              </a:defRPr>
            </a:lvl1pPr>
          </a:lstStyle>
          <a:p>
            <a:pPr/>
            <a:r>
              <a:t>Gathering</a:t>
            </a:r>
          </a:p>
        </p:txBody>
      </p:sp>
      <p:sp>
        <p:nvSpPr>
          <p:cNvPr id="176" name="Almighty and everlasting God, by whose Spirit the whole body of Christ is governed and sanctified:…"/>
          <p:cNvSpPr txBox="1"/>
          <p:nvPr>
            <p:ph type="body" idx="1"/>
          </p:nvPr>
        </p:nvSpPr>
        <p:spPr>
          <a:xfrm>
            <a:off x="1206500" y="3041162"/>
            <a:ext cx="21971001" cy="7633676"/>
          </a:xfrm>
          <a:prstGeom prst="rect">
            <a:avLst/>
          </a:prstGeom>
        </p:spPr>
        <p:txBody>
          <a:bodyPr/>
          <a:lstStyle/>
          <a:p>
            <a:pPr defTabSz="561340">
              <a:spcBef>
                <a:spcPts val="1200"/>
              </a:spcBef>
              <a:defRPr spc="-68" sz="6800">
                <a:latin typeface="Gill Sans"/>
                <a:ea typeface="Gill Sans"/>
                <a:cs typeface="Gill Sans"/>
                <a:sym typeface="Gill Sans"/>
              </a:defRPr>
            </a:pPr>
            <a:r>
              <a:t>Almighty and everlasting God, by whose Spirit the whole body of Christ is governed and sanctified:</a:t>
            </a:r>
          </a:p>
          <a:p>
            <a:pPr lvl="1" indent="310895" defTabSz="561340">
              <a:spcBef>
                <a:spcPts val="1200"/>
              </a:spcBef>
              <a:defRPr spc="-68" sz="6800">
                <a:latin typeface="Gill Sans"/>
                <a:ea typeface="Gill Sans"/>
                <a:cs typeface="Gill Sans"/>
                <a:sym typeface="Gill Sans"/>
              </a:defRPr>
            </a:pPr>
            <a:r>
              <a:t>Hear our prayer which we offer for all your faithful people, that in their vocation and ministry they may serve you in holiness and truth to the glory of your name, through our Lord and Saviour Jesus Christ, who is alive and reigns with you in the unity of the Holy Spirit, God for ever and ever. </a:t>
            </a:r>
            <a:r>
              <a:rPr b="1"/>
              <a:t>Amen.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E. Carr, “The New Dictionary of Pastoral Studies,” p.252."/>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 Carr, “The New Dictionary of Pastoral Studies,” p.252.</a:t>
            </a:r>
          </a:p>
        </p:txBody>
      </p:sp>
      <p:sp>
        <p:nvSpPr>
          <p:cNvPr id="179" name="“Those activities of the Church which are directed towards maintaining or restoring the health and wholeness of individuals and communities in the context of God’s redemptive purposes for all creation.”"/>
          <p:cNvSpPr txBox="1"/>
          <p:nvPr>
            <p:ph type="body" sz="half" idx="1"/>
          </p:nvPr>
        </p:nvSpPr>
        <p:spPr>
          <a:xfrm>
            <a:off x="1753923" y="4499513"/>
            <a:ext cx="20876154" cy="3836279"/>
          </a:xfrm>
          <a:prstGeom prst="rect">
            <a:avLst/>
          </a:prstGeom>
        </p:spPr>
        <p:txBody>
          <a:bodyPr/>
          <a:lstStyle>
            <a:lvl1pPr marL="485581" indent="-357123" defTabSz="1853137">
              <a:defRPr spc="-129" sz="6460"/>
            </a:lvl1pPr>
          </a:lstStyle>
          <a:p>
            <a:pPr/>
            <a:r>
              <a:t>“Those activities of the Church which are directed towards maintaining or restoring the health and wholeness of individuals and communities in the context of God’s redemptive purposes for all creation.”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Margaret Whipp, “Pastoral Theology,” p.1."/>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Margaret Whipp, “Pastoral Theology,” p.1.</a:t>
            </a:r>
          </a:p>
        </p:txBody>
      </p:sp>
      <p:sp>
        <p:nvSpPr>
          <p:cNvPr id="184" name="“The first thing we must acknowledge…is that caring need not be terribly complicated. It is in the nature of most pastoral activity, in fact, to proceed by quite modest pathways, often bumbling along through chance encounters and half understood exchange"/>
          <p:cNvSpPr txBox="1"/>
          <p:nvPr>
            <p:ph type="body" sz="half" idx="1"/>
          </p:nvPr>
        </p:nvSpPr>
        <p:spPr>
          <a:xfrm>
            <a:off x="1753923" y="4499513"/>
            <a:ext cx="20876154" cy="3836279"/>
          </a:xfrm>
          <a:prstGeom prst="rect">
            <a:avLst/>
          </a:prstGeom>
        </p:spPr>
        <p:txBody>
          <a:bodyPr/>
          <a:lstStyle>
            <a:lvl1pPr marL="325850" indent="-239648" defTabSz="1243552">
              <a:defRPr spc="-86" sz="4335"/>
            </a:lvl1pPr>
          </a:lstStyle>
          <a:p>
            <a:pPr/>
            <a:r>
              <a:t>“The first thing we must acknowledge…is that caring need not be terribly complicated. It is in the nature of most pastoral activity, in fact, to proceed by quite modest pathways, often bumbling along through chance encounters and half understood exchanges towards some first glimpses of human hope and healing. A stance of humility therefore, both intellectually and spiritually, seems to be an essential prerequisite for authentic pastoral care.”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Alastair Campbell, “Rediscovering Pastoral Care,” p.1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Alastair Campbell, “Rediscovering Pastoral Care,” p.15.</a:t>
            </a:r>
          </a:p>
        </p:txBody>
      </p:sp>
      <p:sp>
        <p:nvSpPr>
          <p:cNvPr id="187" name="“In offering care to another we begin to touch upon those experiences where life and death meet, where the values upon which human existence depends are under question, where the edges of our individual lives seem to merge with those of others.”"/>
          <p:cNvSpPr txBox="1"/>
          <p:nvPr>
            <p:ph type="body" sz="half" idx="1"/>
          </p:nvPr>
        </p:nvSpPr>
        <p:spPr>
          <a:xfrm>
            <a:off x="1753923" y="4499513"/>
            <a:ext cx="20876154" cy="3836279"/>
          </a:xfrm>
          <a:prstGeom prst="rect">
            <a:avLst/>
          </a:prstGeom>
        </p:spPr>
        <p:txBody>
          <a:bodyPr/>
          <a:lstStyle>
            <a:lvl1pPr marL="408910" indent="-300736" defTabSz="1560536">
              <a:defRPr spc="-108" sz="5440"/>
            </a:lvl1pPr>
          </a:lstStyle>
          <a:p>
            <a:pPr/>
            <a:r>
              <a:t>“In offering care to another we begin to touch upon those experiences where life and death meet, where the values upon which human existence depends are under question, where the edges of our individual lives seem to merge with those of others.”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0" name="Sharing an experience of having received pastoral care that was positive, meaningful or significant to you:…"/>
          <p:cNvSpPr txBox="1"/>
          <p:nvPr>
            <p:ph type="body" idx="1"/>
          </p:nvPr>
        </p:nvSpPr>
        <p:spPr>
          <a:xfrm>
            <a:off x="1206500" y="3041162"/>
            <a:ext cx="21971000" cy="7633676"/>
          </a:xfrm>
          <a:prstGeom prst="rect">
            <a:avLst/>
          </a:prstGeom>
        </p:spPr>
        <p:txBody>
          <a:bodyPr/>
          <a:lstStyle/>
          <a:p>
            <a:pPr defTabSz="734694">
              <a:spcBef>
                <a:spcPts val="1600"/>
              </a:spcBef>
              <a:defRPr spc="-80" sz="8010">
                <a:latin typeface="Gill Sans"/>
                <a:ea typeface="Gill Sans"/>
                <a:cs typeface="Gill Sans"/>
                <a:sym typeface="Gill Sans"/>
              </a:defRPr>
            </a:pPr>
            <a:r>
              <a:t>Sharing an experience of having received pastoral care that was positive, meaningful or significant to you:</a:t>
            </a:r>
          </a:p>
          <a:p>
            <a:pPr lvl="4" indent="1627632" defTabSz="734694">
              <a:spcBef>
                <a:spcPts val="1600"/>
              </a:spcBef>
              <a:defRPr spc="-80" sz="8010">
                <a:latin typeface="Gill Sans"/>
                <a:ea typeface="Gill Sans"/>
                <a:cs typeface="Gill Sans"/>
                <a:sym typeface="Gill Sans"/>
              </a:defRPr>
            </a:pPr>
            <a:r>
              <a:t>What made it so?</a:t>
            </a:r>
          </a:p>
          <a:p>
            <a:pPr lvl="4" indent="1627632" defTabSz="734694">
              <a:spcBef>
                <a:spcPts val="1600"/>
              </a:spcBef>
              <a:defRPr spc="-80" sz="8010">
                <a:latin typeface="Gill Sans"/>
                <a:ea typeface="Gill Sans"/>
                <a:cs typeface="Gill Sans"/>
                <a:sym typeface="Gill Sans"/>
              </a:defRPr>
            </a:pPr>
            <a:r>
              <a:t>How did you respond to it?</a:t>
            </a:r>
          </a:p>
          <a:p>
            <a:pPr lvl="4" indent="1627632" defTabSz="734694">
              <a:spcBef>
                <a:spcPts val="1600"/>
              </a:spcBef>
              <a:defRPr spc="-80" sz="8010">
                <a:latin typeface="Gill Sans"/>
                <a:ea typeface="Gill Sans"/>
                <a:cs typeface="Gill Sans"/>
                <a:sym typeface="Gill Sans"/>
              </a:defRPr>
            </a:pPr>
            <a:r>
              <a:t>What made you respond that way?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3" name="Sharing an experience of having received pastoral care that was unhelpful or ‘unsuccessful’ for you:…"/>
          <p:cNvSpPr txBox="1"/>
          <p:nvPr>
            <p:ph type="body" idx="1"/>
          </p:nvPr>
        </p:nvSpPr>
        <p:spPr>
          <a:xfrm>
            <a:off x="1206500" y="3041162"/>
            <a:ext cx="21971000" cy="7633676"/>
          </a:xfrm>
          <a:prstGeom prst="rect">
            <a:avLst/>
          </a:prstGeom>
        </p:spPr>
        <p:txBody>
          <a:bodyPr/>
          <a:lstStyle/>
          <a:p>
            <a:pPr defTabSz="808990">
              <a:spcBef>
                <a:spcPts val="1700"/>
              </a:spcBef>
              <a:defRPr spc="-88" sz="8820">
                <a:latin typeface="Gill Sans"/>
                <a:ea typeface="Gill Sans"/>
                <a:cs typeface="Gill Sans"/>
                <a:sym typeface="Gill Sans"/>
              </a:defRPr>
            </a:pPr>
            <a:r>
              <a:t>Sharing an experience of having received pastoral care that was unhelpful or ‘unsuccessful’ for you:</a:t>
            </a:r>
          </a:p>
          <a:p>
            <a:pPr lvl="4" indent="1792223" defTabSz="808990">
              <a:spcBef>
                <a:spcPts val="1700"/>
              </a:spcBef>
              <a:defRPr spc="-88" sz="8820">
                <a:latin typeface="Gill Sans"/>
                <a:ea typeface="Gill Sans"/>
                <a:cs typeface="Gill Sans"/>
                <a:sym typeface="Gill Sans"/>
              </a:defRPr>
            </a:pPr>
            <a:r>
              <a:t>What made it so?</a:t>
            </a:r>
          </a:p>
          <a:p>
            <a:pPr lvl="4" indent="1792223" defTabSz="808990">
              <a:spcBef>
                <a:spcPts val="1700"/>
              </a:spcBef>
              <a:defRPr spc="-88" sz="8820">
                <a:latin typeface="Gill Sans"/>
                <a:ea typeface="Gill Sans"/>
                <a:cs typeface="Gill Sans"/>
                <a:sym typeface="Gill Sans"/>
              </a:defRPr>
            </a:pPr>
            <a:r>
              <a:t>How did you respond to it?</a:t>
            </a:r>
          </a:p>
          <a:p>
            <a:pPr lvl="4" indent="1792223" defTabSz="808990">
              <a:spcBef>
                <a:spcPts val="1700"/>
              </a:spcBef>
              <a:defRPr spc="-88" sz="8820">
                <a:latin typeface="Gill Sans"/>
                <a:ea typeface="Gill Sans"/>
                <a:cs typeface="Gill Sans"/>
                <a:sym typeface="Gill Sans"/>
              </a:defRPr>
            </a:pPr>
            <a:r>
              <a:t>What made you respond that way?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6" name="What makes an experience of pastoral care helpful or unhelpful?"/>
          <p:cNvSpPr txBox="1"/>
          <p:nvPr>
            <p:ph type="body" idx="1"/>
          </p:nvPr>
        </p:nvSpPr>
        <p:spPr>
          <a:xfrm>
            <a:off x="1206500" y="3041162"/>
            <a:ext cx="21971000" cy="7633676"/>
          </a:xfrm>
          <a:prstGeom prst="rect">
            <a:avLst/>
          </a:prstGeom>
        </p:spPr>
        <p:txBody>
          <a:bodyPr/>
          <a:lstStyle>
            <a:lvl1pPr>
              <a:defRPr spc="-90" sz="9000">
                <a:latin typeface="Gill Sans"/>
                <a:ea typeface="Gill Sans"/>
                <a:cs typeface="Gill Sans"/>
                <a:sym typeface="Gill Sans"/>
              </a:defRPr>
            </a:lvl1pPr>
          </a:lstStyle>
          <a:p>
            <a:pPr/>
            <a:r>
              <a:t>What makes an experience of pastoral care helpful or unhelpful?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0"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01" name="What are the ‘functions’ of pastoral care?"/>
          <p:cNvSpPr txBox="1"/>
          <p:nvPr>
            <p:ph type="body" sz="quarter" idx="1"/>
          </p:nvPr>
        </p:nvSpPr>
        <p:spPr>
          <a:xfrm>
            <a:off x="1206500" y="3041162"/>
            <a:ext cx="21971000" cy="1535714"/>
          </a:xfrm>
          <a:prstGeom prst="rect">
            <a:avLst/>
          </a:prstGeom>
        </p:spPr>
        <p:txBody>
          <a:bodyPr/>
          <a:lstStyle>
            <a:lvl1pPr>
              <a:defRPr spc="-90" sz="9000">
                <a:latin typeface="Gill Sans"/>
                <a:ea typeface="Gill Sans"/>
                <a:cs typeface="Gill Sans"/>
                <a:sym typeface="Gill Sans"/>
              </a:defRPr>
            </a:lvl1pPr>
          </a:lstStyle>
          <a:p>
            <a:pPr/>
            <a:r>
              <a:t>What are the ‘functions’ of pastoral care?</a:t>
            </a:r>
          </a:p>
        </p:txBody>
      </p:sp>
      <p:sp>
        <p:nvSpPr>
          <p:cNvPr id="202" name="Healing…"/>
          <p:cNvSpPr txBox="1"/>
          <p:nvPr/>
        </p:nvSpPr>
        <p:spPr>
          <a:xfrm>
            <a:off x="3829302" y="5230438"/>
            <a:ext cx="5878793" cy="77038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latin typeface="Gill Sans"/>
                <a:ea typeface="Gill Sans"/>
                <a:cs typeface="Gill Sans"/>
                <a:sym typeface="Gill Sans"/>
              </a:defRPr>
            </a:pPr>
            <a:r>
              <a:t>Healing</a:t>
            </a:r>
          </a:p>
          <a:p>
            <a:pPr>
              <a:defRPr sz="8000">
                <a:latin typeface="Gill Sans"/>
                <a:ea typeface="Gill Sans"/>
                <a:cs typeface="Gill Sans"/>
                <a:sym typeface="Gill Sans"/>
              </a:defRPr>
            </a:pPr>
            <a:r>
              <a:t>Sustaining</a:t>
            </a:r>
          </a:p>
          <a:p>
            <a:pPr>
              <a:defRPr sz="8000">
                <a:latin typeface="Gill Sans"/>
                <a:ea typeface="Gill Sans"/>
                <a:cs typeface="Gill Sans"/>
                <a:sym typeface="Gill Sans"/>
              </a:defRPr>
            </a:pPr>
            <a:r>
              <a:t>Guiding</a:t>
            </a:r>
          </a:p>
          <a:p>
            <a:pPr>
              <a:defRPr sz="8000">
                <a:latin typeface="Gill Sans"/>
                <a:ea typeface="Gill Sans"/>
                <a:cs typeface="Gill Sans"/>
                <a:sym typeface="Gill Sans"/>
              </a:defRPr>
            </a:pPr>
            <a:r>
              <a:t>Reconciling</a:t>
            </a:r>
          </a:p>
          <a:p>
            <a:pPr>
              <a:defRPr sz="8000">
                <a:latin typeface="Gill Sans"/>
                <a:ea typeface="Gill Sans"/>
                <a:cs typeface="Gill Sans"/>
                <a:sym typeface="Gill Sans"/>
              </a:defRPr>
            </a:pPr>
            <a:r>
              <a:t>Others?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379A556804845A475AA4D27D3889C" ma:contentTypeVersion="18" ma:contentTypeDescription="Create a new document." ma:contentTypeScope="" ma:versionID="61ad67febfda2614336f5ccafe7d8dd6">
  <xsd:schema xmlns:xsd="http://www.w3.org/2001/XMLSchema" xmlns:xs="http://www.w3.org/2001/XMLSchema" xmlns:p="http://schemas.microsoft.com/office/2006/metadata/properties" xmlns:ns2="92a1dbf5-78f5-49c3-b293-8fecae8f525c" xmlns:ns3="c947e69d-966c-4c85-99a3-8c8286b61588" targetNamespace="http://schemas.microsoft.com/office/2006/metadata/properties" ma:root="true" ma:fieldsID="e1a6fb9209ddeb0e77ac95c8125f3543" ns2:_="" ns3:_="">
    <xsd:import namespace="92a1dbf5-78f5-49c3-b293-8fecae8f525c"/>
    <xsd:import namespace="c947e69d-966c-4c85-99a3-8c8286b6158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dbf5-78f5-49c3-b293-8fecae8f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0363e0-b752-48db-9ac4-2716c7807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7e69d-966c-4c85-99a3-8c8286b61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2dfa1d-b206-4e80-a5bc-fb51614c4aa3}" ma:internalName="TaxCatchAll" ma:showField="CatchAllData" ma:web="c947e69d-966c-4c85-99a3-8c8286b61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27030B-5426-4C36-8D19-DEB9EB3BD1BF}"/>
</file>

<file path=customXml/itemProps2.xml><?xml version="1.0" encoding="utf-8"?>
<ds:datastoreItem xmlns:ds="http://schemas.openxmlformats.org/officeDocument/2006/customXml" ds:itemID="{068AA98B-493E-4407-8DCD-F066EA28DBF6}"/>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