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comments/comment3.xml" ContentType="application/vnd.openxmlformats-officedocument.presentationml.comment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3"/>
  </p:notesMasterIdLst>
  <p:sldIdLst>
    <p:sldId id="392" r:id="rId2"/>
    <p:sldId id="744" r:id="rId3"/>
    <p:sldId id="792" r:id="rId4"/>
    <p:sldId id="743" r:id="rId5"/>
    <p:sldId id="777" r:id="rId6"/>
    <p:sldId id="800" r:id="rId7"/>
    <p:sldId id="690" r:id="rId8"/>
    <p:sldId id="798" r:id="rId9"/>
    <p:sldId id="732" r:id="rId10"/>
    <p:sldId id="736" r:id="rId11"/>
    <p:sldId id="687" r:id="rId12"/>
    <p:sldId id="689" r:id="rId13"/>
    <p:sldId id="799" r:id="rId14"/>
    <p:sldId id="758" r:id="rId15"/>
    <p:sldId id="762" r:id="rId16"/>
    <p:sldId id="801" r:id="rId17"/>
    <p:sldId id="757" r:id="rId18"/>
    <p:sldId id="763" r:id="rId19"/>
    <p:sldId id="790" r:id="rId20"/>
    <p:sldId id="795" r:id="rId21"/>
    <p:sldId id="722" r:id="rId22"/>
  </p:sldIdLst>
  <p:sldSz cx="12192000" cy="6858000"/>
  <p:notesSz cx="6888163" cy="10020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56" userDrawn="1">
          <p15:clr>
            <a:srgbClr val="A4A3A4"/>
          </p15:clr>
        </p15:guide>
        <p15:guide id="2" pos="217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ndra Millar" initials="SM" lastIdx="1" clrIdx="0">
    <p:extLst>
      <p:ext uri="{19B8F6BF-5375-455C-9EA6-DF929625EA0E}">
        <p15:presenceInfo xmlns:p15="http://schemas.microsoft.com/office/powerpoint/2012/main" userId="ea75aa8dbd99619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85763" autoAdjust="0"/>
  </p:normalViewPr>
  <p:slideViewPr>
    <p:cSldViewPr>
      <p:cViewPr varScale="1">
        <p:scale>
          <a:sx n="67" d="100"/>
          <a:sy n="67" d="100"/>
        </p:scale>
        <p:origin x="644" y="3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26" y="-84"/>
      </p:cViewPr>
      <p:guideLst>
        <p:guide orient="horz" pos="3156"/>
        <p:guide pos="217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7-03T14:03:23.625" idx="1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7-03T14:03:23.625" idx="1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7-03T14:03:23.625" idx="1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4EB675-336C-4FC7-ADBA-1C99B64E333F}" type="doc">
      <dgm:prSet loTypeId="urn:microsoft.com/office/officeart/2005/8/layout/arrow5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498B14AB-5A5E-4EE3-A97A-73932BF953AA}">
      <dgm:prSet/>
      <dgm:spPr/>
      <dgm:t>
        <a:bodyPr/>
        <a:lstStyle/>
        <a:p>
          <a:r>
            <a:rPr lang="en-GB"/>
            <a:t>Trees and lights</a:t>
          </a:r>
          <a:endParaRPr lang="en-US"/>
        </a:p>
      </dgm:t>
    </dgm:pt>
    <dgm:pt modelId="{82E1DF36-A189-47B0-B7B9-95F90BCB4C50}" type="parTrans" cxnId="{EBAB68C7-59D7-4E5B-A050-339AC1D6F798}">
      <dgm:prSet/>
      <dgm:spPr/>
      <dgm:t>
        <a:bodyPr/>
        <a:lstStyle/>
        <a:p>
          <a:endParaRPr lang="en-US"/>
        </a:p>
      </dgm:t>
    </dgm:pt>
    <dgm:pt modelId="{FDB869A0-443C-4702-87BA-33EBEFEF6416}" type="sibTrans" cxnId="{EBAB68C7-59D7-4E5B-A050-339AC1D6F798}">
      <dgm:prSet/>
      <dgm:spPr/>
      <dgm:t>
        <a:bodyPr/>
        <a:lstStyle/>
        <a:p>
          <a:endParaRPr lang="en-US"/>
        </a:p>
      </dgm:t>
    </dgm:pt>
    <dgm:pt modelId="{5ACC9614-BFA5-4F89-974A-0C87A534D689}">
      <dgm:prSet/>
      <dgm:spPr/>
      <dgm:t>
        <a:bodyPr/>
        <a:lstStyle/>
        <a:p>
          <a:r>
            <a:rPr lang="en-GB"/>
            <a:t>Symbolic actions </a:t>
          </a:r>
          <a:endParaRPr lang="en-US"/>
        </a:p>
      </dgm:t>
    </dgm:pt>
    <dgm:pt modelId="{78CA8400-E5E7-4CBB-BF72-CD9A3CA8745D}" type="parTrans" cxnId="{B86EFF76-D86F-42E2-94D2-33DA6A4F48C9}">
      <dgm:prSet/>
      <dgm:spPr/>
      <dgm:t>
        <a:bodyPr/>
        <a:lstStyle/>
        <a:p>
          <a:endParaRPr lang="en-US"/>
        </a:p>
      </dgm:t>
    </dgm:pt>
    <dgm:pt modelId="{2747FBAF-DFCA-40BC-B5A7-B3DC6C99FCE0}" type="sibTrans" cxnId="{B86EFF76-D86F-42E2-94D2-33DA6A4F48C9}">
      <dgm:prSet/>
      <dgm:spPr/>
      <dgm:t>
        <a:bodyPr/>
        <a:lstStyle/>
        <a:p>
          <a:endParaRPr lang="en-US"/>
        </a:p>
      </dgm:t>
    </dgm:pt>
    <dgm:pt modelId="{B007E98C-2ACA-4A6A-95E7-E2EF394B7F28}">
      <dgm:prSet/>
      <dgm:spPr/>
      <dgm:t>
        <a:bodyPr/>
        <a:lstStyle/>
        <a:p>
          <a:r>
            <a:rPr lang="en-GB"/>
            <a:t>Cribs and the real story</a:t>
          </a:r>
          <a:endParaRPr lang="en-US"/>
        </a:p>
      </dgm:t>
    </dgm:pt>
    <dgm:pt modelId="{BE09B70A-424D-45A5-9EF7-3DD268F6F588}" type="parTrans" cxnId="{313C4846-B1A1-451D-9BB7-56E3D8BDC839}">
      <dgm:prSet/>
      <dgm:spPr/>
      <dgm:t>
        <a:bodyPr/>
        <a:lstStyle/>
        <a:p>
          <a:endParaRPr lang="en-US"/>
        </a:p>
      </dgm:t>
    </dgm:pt>
    <dgm:pt modelId="{CC042720-23C1-477E-A2F8-EA0AEFE1E256}" type="sibTrans" cxnId="{313C4846-B1A1-451D-9BB7-56E3D8BDC839}">
      <dgm:prSet/>
      <dgm:spPr/>
      <dgm:t>
        <a:bodyPr/>
        <a:lstStyle/>
        <a:p>
          <a:endParaRPr lang="en-US"/>
        </a:p>
      </dgm:t>
    </dgm:pt>
    <dgm:pt modelId="{B065A211-757D-435B-B5B2-46CF19F394A2}">
      <dgm:prSet/>
      <dgm:spPr/>
      <dgm:t>
        <a:bodyPr/>
        <a:lstStyle/>
        <a:p>
          <a:r>
            <a:rPr lang="en-GB"/>
            <a:t>Silence and stillness</a:t>
          </a:r>
          <a:endParaRPr lang="en-US"/>
        </a:p>
      </dgm:t>
    </dgm:pt>
    <dgm:pt modelId="{A2EBA242-54A3-405E-95ED-89BA053AC3CA}" type="parTrans" cxnId="{4C7E7867-C04A-4649-B940-66000CF49FE9}">
      <dgm:prSet/>
      <dgm:spPr/>
      <dgm:t>
        <a:bodyPr/>
        <a:lstStyle/>
        <a:p>
          <a:endParaRPr lang="en-US"/>
        </a:p>
      </dgm:t>
    </dgm:pt>
    <dgm:pt modelId="{85FAD4E6-6222-4C36-91AE-8064373285A1}" type="sibTrans" cxnId="{4C7E7867-C04A-4649-B940-66000CF49FE9}">
      <dgm:prSet/>
      <dgm:spPr/>
      <dgm:t>
        <a:bodyPr/>
        <a:lstStyle/>
        <a:p>
          <a:endParaRPr lang="en-US"/>
        </a:p>
      </dgm:t>
    </dgm:pt>
    <dgm:pt modelId="{EF499AFE-40EF-4AE4-B69F-25A158F58A1A}">
      <dgm:prSet/>
      <dgm:spPr/>
      <dgm:t>
        <a:bodyPr/>
        <a:lstStyle/>
        <a:p>
          <a:r>
            <a:rPr lang="en-GB"/>
            <a:t>Traditions – music, words</a:t>
          </a:r>
          <a:endParaRPr lang="en-US"/>
        </a:p>
      </dgm:t>
    </dgm:pt>
    <dgm:pt modelId="{1AE0814C-54C7-4BD9-8443-8C883D8B1F66}" type="parTrans" cxnId="{AE511593-7FEB-42D8-B6AB-5741E1BA507E}">
      <dgm:prSet/>
      <dgm:spPr/>
      <dgm:t>
        <a:bodyPr/>
        <a:lstStyle/>
        <a:p>
          <a:endParaRPr lang="en-US"/>
        </a:p>
      </dgm:t>
    </dgm:pt>
    <dgm:pt modelId="{5217CBEB-6A1B-4C71-8D49-5312B9554612}" type="sibTrans" cxnId="{AE511593-7FEB-42D8-B6AB-5741E1BA507E}">
      <dgm:prSet/>
      <dgm:spPr/>
      <dgm:t>
        <a:bodyPr/>
        <a:lstStyle/>
        <a:p>
          <a:endParaRPr lang="en-US"/>
        </a:p>
      </dgm:t>
    </dgm:pt>
    <dgm:pt modelId="{C563B3B2-87C7-4459-AA42-0F8D4705111D}" type="pres">
      <dgm:prSet presAssocID="{E14EB675-336C-4FC7-ADBA-1C99B64E333F}" presName="diagram" presStyleCnt="0">
        <dgm:presLayoutVars>
          <dgm:dir/>
          <dgm:resizeHandles val="exact"/>
        </dgm:presLayoutVars>
      </dgm:prSet>
      <dgm:spPr/>
    </dgm:pt>
    <dgm:pt modelId="{155E215F-1CB5-446E-B2E0-3E444EF7790E}" type="pres">
      <dgm:prSet presAssocID="{498B14AB-5A5E-4EE3-A97A-73932BF953AA}" presName="arrow" presStyleLbl="node1" presStyleIdx="0" presStyleCnt="5">
        <dgm:presLayoutVars>
          <dgm:bulletEnabled val="1"/>
        </dgm:presLayoutVars>
      </dgm:prSet>
      <dgm:spPr/>
    </dgm:pt>
    <dgm:pt modelId="{524EC593-61C2-462A-94F8-D831BB15A8F0}" type="pres">
      <dgm:prSet presAssocID="{5ACC9614-BFA5-4F89-974A-0C87A534D689}" presName="arrow" presStyleLbl="node1" presStyleIdx="1" presStyleCnt="5">
        <dgm:presLayoutVars>
          <dgm:bulletEnabled val="1"/>
        </dgm:presLayoutVars>
      </dgm:prSet>
      <dgm:spPr/>
    </dgm:pt>
    <dgm:pt modelId="{D8A3F11A-82CB-420A-9753-A0C03FDF56F7}" type="pres">
      <dgm:prSet presAssocID="{B007E98C-2ACA-4A6A-95E7-E2EF394B7F28}" presName="arrow" presStyleLbl="node1" presStyleIdx="2" presStyleCnt="5">
        <dgm:presLayoutVars>
          <dgm:bulletEnabled val="1"/>
        </dgm:presLayoutVars>
      </dgm:prSet>
      <dgm:spPr/>
    </dgm:pt>
    <dgm:pt modelId="{27E729CF-951F-49B4-B4CF-C8D8E4904F5A}" type="pres">
      <dgm:prSet presAssocID="{B065A211-757D-435B-B5B2-46CF19F394A2}" presName="arrow" presStyleLbl="node1" presStyleIdx="3" presStyleCnt="5">
        <dgm:presLayoutVars>
          <dgm:bulletEnabled val="1"/>
        </dgm:presLayoutVars>
      </dgm:prSet>
      <dgm:spPr/>
    </dgm:pt>
    <dgm:pt modelId="{53DE1135-D945-442D-BC03-2EF1831F1577}" type="pres">
      <dgm:prSet presAssocID="{EF499AFE-40EF-4AE4-B69F-25A158F58A1A}" presName="arrow" presStyleLbl="node1" presStyleIdx="4" presStyleCnt="5">
        <dgm:presLayoutVars>
          <dgm:bulletEnabled val="1"/>
        </dgm:presLayoutVars>
      </dgm:prSet>
      <dgm:spPr/>
    </dgm:pt>
  </dgm:ptLst>
  <dgm:cxnLst>
    <dgm:cxn modelId="{BC625D27-E825-4BD7-89CC-8A6204716196}" type="presOf" srcId="{B007E98C-2ACA-4A6A-95E7-E2EF394B7F28}" destId="{D8A3F11A-82CB-420A-9753-A0C03FDF56F7}" srcOrd="0" destOrd="0" presId="urn:microsoft.com/office/officeart/2005/8/layout/arrow5"/>
    <dgm:cxn modelId="{42DCC639-6610-485D-B384-44AF4A9DA666}" type="presOf" srcId="{B065A211-757D-435B-B5B2-46CF19F394A2}" destId="{27E729CF-951F-49B4-B4CF-C8D8E4904F5A}" srcOrd="0" destOrd="0" presId="urn:microsoft.com/office/officeart/2005/8/layout/arrow5"/>
    <dgm:cxn modelId="{42F2BC5E-80B4-4B82-9F33-F00A2A908A6F}" type="presOf" srcId="{498B14AB-5A5E-4EE3-A97A-73932BF953AA}" destId="{155E215F-1CB5-446E-B2E0-3E444EF7790E}" srcOrd="0" destOrd="0" presId="urn:microsoft.com/office/officeart/2005/8/layout/arrow5"/>
    <dgm:cxn modelId="{313C4846-B1A1-451D-9BB7-56E3D8BDC839}" srcId="{E14EB675-336C-4FC7-ADBA-1C99B64E333F}" destId="{B007E98C-2ACA-4A6A-95E7-E2EF394B7F28}" srcOrd="2" destOrd="0" parTransId="{BE09B70A-424D-45A5-9EF7-3DD268F6F588}" sibTransId="{CC042720-23C1-477E-A2F8-EA0AEFE1E256}"/>
    <dgm:cxn modelId="{4C7E7867-C04A-4649-B940-66000CF49FE9}" srcId="{E14EB675-336C-4FC7-ADBA-1C99B64E333F}" destId="{B065A211-757D-435B-B5B2-46CF19F394A2}" srcOrd="3" destOrd="0" parTransId="{A2EBA242-54A3-405E-95ED-89BA053AC3CA}" sibTransId="{85FAD4E6-6222-4C36-91AE-8064373285A1}"/>
    <dgm:cxn modelId="{39F1526F-3EB4-46AF-9798-235BBBD8BFB7}" type="presOf" srcId="{5ACC9614-BFA5-4F89-974A-0C87A534D689}" destId="{524EC593-61C2-462A-94F8-D831BB15A8F0}" srcOrd="0" destOrd="0" presId="urn:microsoft.com/office/officeart/2005/8/layout/arrow5"/>
    <dgm:cxn modelId="{B86EFF76-D86F-42E2-94D2-33DA6A4F48C9}" srcId="{E14EB675-336C-4FC7-ADBA-1C99B64E333F}" destId="{5ACC9614-BFA5-4F89-974A-0C87A534D689}" srcOrd="1" destOrd="0" parTransId="{78CA8400-E5E7-4CBB-BF72-CD9A3CA8745D}" sibTransId="{2747FBAF-DFCA-40BC-B5A7-B3DC6C99FCE0}"/>
    <dgm:cxn modelId="{AE511593-7FEB-42D8-B6AB-5741E1BA507E}" srcId="{E14EB675-336C-4FC7-ADBA-1C99B64E333F}" destId="{EF499AFE-40EF-4AE4-B69F-25A158F58A1A}" srcOrd="4" destOrd="0" parTransId="{1AE0814C-54C7-4BD9-8443-8C883D8B1F66}" sibTransId="{5217CBEB-6A1B-4C71-8D49-5312B9554612}"/>
    <dgm:cxn modelId="{547354BD-2565-43E4-A0F5-222186266F39}" type="presOf" srcId="{EF499AFE-40EF-4AE4-B69F-25A158F58A1A}" destId="{53DE1135-D945-442D-BC03-2EF1831F1577}" srcOrd="0" destOrd="0" presId="urn:microsoft.com/office/officeart/2005/8/layout/arrow5"/>
    <dgm:cxn modelId="{EBAB68C7-59D7-4E5B-A050-339AC1D6F798}" srcId="{E14EB675-336C-4FC7-ADBA-1C99B64E333F}" destId="{498B14AB-5A5E-4EE3-A97A-73932BF953AA}" srcOrd="0" destOrd="0" parTransId="{82E1DF36-A189-47B0-B7B9-95F90BCB4C50}" sibTransId="{FDB869A0-443C-4702-87BA-33EBEFEF6416}"/>
    <dgm:cxn modelId="{883B0EDE-E953-4B9B-ACF6-E6683E32EE27}" type="presOf" srcId="{E14EB675-336C-4FC7-ADBA-1C99B64E333F}" destId="{C563B3B2-87C7-4459-AA42-0F8D4705111D}" srcOrd="0" destOrd="0" presId="urn:microsoft.com/office/officeart/2005/8/layout/arrow5"/>
    <dgm:cxn modelId="{D8249ECE-F7FF-44F1-A190-278A03BD43CE}" type="presParOf" srcId="{C563B3B2-87C7-4459-AA42-0F8D4705111D}" destId="{155E215F-1CB5-446E-B2E0-3E444EF7790E}" srcOrd="0" destOrd="0" presId="urn:microsoft.com/office/officeart/2005/8/layout/arrow5"/>
    <dgm:cxn modelId="{40D08F51-50E2-4FDF-9E25-C3CAF0A56076}" type="presParOf" srcId="{C563B3B2-87C7-4459-AA42-0F8D4705111D}" destId="{524EC593-61C2-462A-94F8-D831BB15A8F0}" srcOrd="1" destOrd="0" presId="urn:microsoft.com/office/officeart/2005/8/layout/arrow5"/>
    <dgm:cxn modelId="{EB79CFB5-4B50-46C1-9C07-04183644B6C5}" type="presParOf" srcId="{C563B3B2-87C7-4459-AA42-0F8D4705111D}" destId="{D8A3F11A-82CB-420A-9753-A0C03FDF56F7}" srcOrd="2" destOrd="0" presId="urn:microsoft.com/office/officeart/2005/8/layout/arrow5"/>
    <dgm:cxn modelId="{530014BC-E37B-40E6-8527-0C0BB2903C70}" type="presParOf" srcId="{C563B3B2-87C7-4459-AA42-0F8D4705111D}" destId="{27E729CF-951F-49B4-B4CF-C8D8E4904F5A}" srcOrd="3" destOrd="0" presId="urn:microsoft.com/office/officeart/2005/8/layout/arrow5"/>
    <dgm:cxn modelId="{FEDAEA02-AF63-4A0F-AFCE-251AEC0616E9}" type="presParOf" srcId="{C563B3B2-87C7-4459-AA42-0F8D4705111D}" destId="{53DE1135-D945-442D-BC03-2EF1831F1577}" srcOrd="4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5E215F-1CB5-446E-B2E0-3E444EF7790E}">
      <dsp:nvSpPr>
        <dsp:cNvPr id="0" name=""/>
        <dsp:cNvSpPr/>
      </dsp:nvSpPr>
      <dsp:spPr>
        <a:xfrm>
          <a:off x="3473882" y="71"/>
          <a:ext cx="1813948" cy="1813948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Trees and lights</a:t>
          </a:r>
          <a:endParaRPr lang="en-US" sz="1500" kern="1200"/>
        </a:p>
      </dsp:txBody>
      <dsp:txXfrm>
        <a:off x="3927369" y="71"/>
        <a:ext cx="906974" cy="1496507"/>
      </dsp:txXfrm>
    </dsp:sp>
    <dsp:sp modelId="{524EC593-61C2-462A-94F8-D831BB15A8F0}">
      <dsp:nvSpPr>
        <dsp:cNvPr id="0" name=""/>
        <dsp:cNvSpPr/>
      </dsp:nvSpPr>
      <dsp:spPr>
        <a:xfrm rot="4320000">
          <a:off x="4995910" y="1105889"/>
          <a:ext cx="1813948" cy="1813948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Symbolic actions </a:t>
          </a:r>
          <a:endParaRPr lang="en-US" sz="1500" kern="1200"/>
        </a:p>
      </dsp:txBody>
      <dsp:txXfrm rot="-5400000">
        <a:off x="5305583" y="1510328"/>
        <a:ext cx="1496507" cy="906974"/>
      </dsp:txXfrm>
    </dsp:sp>
    <dsp:sp modelId="{D8A3F11A-82CB-420A-9753-A0C03FDF56F7}">
      <dsp:nvSpPr>
        <dsp:cNvPr id="0" name=""/>
        <dsp:cNvSpPr/>
      </dsp:nvSpPr>
      <dsp:spPr>
        <a:xfrm rot="8640000">
          <a:off x="4414547" y="2895140"/>
          <a:ext cx="1813948" cy="1813948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Cribs and the real story</a:t>
          </a:r>
          <a:endParaRPr lang="en-US" sz="1500" kern="1200"/>
        </a:p>
      </dsp:txBody>
      <dsp:txXfrm rot="10800000">
        <a:off x="4961328" y="3182268"/>
        <a:ext cx="906974" cy="1496507"/>
      </dsp:txXfrm>
    </dsp:sp>
    <dsp:sp modelId="{27E729CF-951F-49B4-B4CF-C8D8E4904F5A}">
      <dsp:nvSpPr>
        <dsp:cNvPr id="0" name=""/>
        <dsp:cNvSpPr/>
      </dsp:nvSpPr>
      <dsp:spPr>
        <a:xfrm rot="12960000">
          <a:off x="2533217" y="2895140"/>
          <a:ext cx="1813948" cy="1813948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Silence and stillness</a:t>
          </a:r>
          <a:endParaRPr lang="en-US" sz="1500" kern="1200"/>
        </a:p>
      </dsp:txBody>
      <dsp:txXfrm rot="10800000">
        <a:off x="2893410" y="3182268"/>
        <a:ext cx="906974" cy="1496507"/>
      </dsp:txXfrm>
    </dsp:sp>
    <dsp:sp modelId="{53DE1135-D945-442D-BC03-2EF1831F1577}">
      <dsp:nvSpPr>
        <dsp:cNvPr id="0" name=""/>
        <dsp:cNvSpPr/>
      </dsp:nvSpPr>
      <dsp:spPr>
        <a:xfrm rot="17280000">
          <a:off x="1951854" y="1105889"/>
          <a:ext cx="1813948" cy="1813948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Traditions – music, words</a:t>
          </a:r>
          <a:endParaRPr lang="en-US" sz="1500" kern="1200"/>
        </a:p>
      </dsp:txBody>
      <dsp:txXfrm rot="5400000">
        <a:off x="1959623" y="1510328"/>
        <a:ext cx="1496507" cy="9069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F5C6565A-C202-4FE0-B749-0032B1E9DEE3}" type="datetimeFigureOut">
              <a:rPr lang="en-US" smtClean="0"/>
              <a:pPr/>
              <a:t>11/10/2020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BAF3A61C-5928-43DF-BD96-CBF6CF52BA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902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F3A61C-5928-43DF-BD96-CBF6CF52BAAF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24656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 will welcome and introduce myself and the topic, before going through the things we are going to cover.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F3A61C-5928-43DF-BD96-CBF6CF52BAA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2233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 will welcome and introduce myself and the topic, before going through the things we are going to cover.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F3A61C-5928-43DF-BD96-CBF6CF52BAA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8769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4775" y="750888"/>
            <a:ext cx="6678613" cy="37576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Talking about the stage we have now reached when people are coming back after the lockdown – how we need at attitude of confident, joyful welcome. Reminder that every context is about safety – not just church. What expectations do we have, and what do those who come to us have?  And what will be same for people – excitement, celebration, marking a life change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F3A61C-5928-43DF-BD96-CBF6CF52BAA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9079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4775" y="750888"/>
            <a:ext cx="6678613" cy="37576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Talking about the stage we have now reached when people are coming back after the lockdown – how we need at attitude of confident, joyful welcome. Reminder that every context is about safety – not just church. What expectations do we have, and what do those who come to us have?  And what will be same for people – excitement, celebration, marking a life change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F3A61C-5928-43DF-BD96-CBF6CF52BAA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0846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Before we go further, talk about this grid, which helps us frame the journey people are on. We want them to journey toward ‘trust and delight’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F3A61C-5928-43DF-BD96-CBF6CF52BAA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9199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 will welcome and introduce myself and the topic, before going through the things we are going to cover.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F3A61C-5928-43DF-BD96-CBF6CF52BAAF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6680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</a:t>
            </a:r>
            <a:r>
              <a:rPr lang="en-GB" baseline="0" dirty="0"/>
              <a:t> print hub is where to buy all the weddings materials as well as other resources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A2D56-3360-46FD-89CE-9647D39C9B20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6813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62707" y="1371600"/>
            <a:ext cx="109728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6DE1B-D01A-4054-904B-CF0A8C84676D}" type="datetime1">
              <a:rPr lang="en-GB" smtClean="0"/>
              <a:t>10/11/2020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Tweet using the hashtag: #FLC14</a:t>
            </a: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E5963-0BF9-4739-9E04-31D58116ED4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828800" y="3331698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18527-BD4D-4775-9A39-A7ED08EE5FFD}" type="datetime1">
              <a:rPr lang="en-GB" smtClean="0"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Tweet using the hashtag: #FLC14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E5963-0BF9-4739-9E04-31D58116ED4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C84FB-7FB4-49DA-A2CA-F61F4A4899C3}" type="datetime1">
              <a:rPr lang="en-GB" smtClean="0"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Tweet using the hashtag: #FLC14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E5963-0BF9-4739-9E04-31D58116ED4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385C9-665D-4284-ACF7-8B698E2F4C23}" type="datetime1">
              <a:rPr lang="en-GB" smtClean="0"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Tweet using the hashtag: #FLC14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E5963-0BF9-4739-9E04-31D58116ED4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609600"/>
            <a:ext cx="94488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2507786"/>
            <a:ext cx="94488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EE7FA-54F3-402D-AF9A-0B3AF7BCE7D1}" type="datetime1">
              <a:rPr lang="en-GB" smtClean="0"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Tweet using the hashtag: #FLC14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66400" y="6416676"/>
            <a:ext cx="1016000" cy="365125"/>
          </a:xfrm>
        </p:spPr>
        <p:txBody>
          <a:bodyPr/>
          <a:lstStyle/>
          <a:p>
            <a:fld id="{C40E5963-0BF9-4739-9E04-31D58116ED4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88B2D-AA6F-4926-84F1-B7E41B9A7084}" type="datetime1">
              <a:rPr lang="en-GB" smtClean="0"/>
              <a:t>10/11/2020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Tweet using the hashtag: #FLC14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E5963-0BF9-4739-9E04-31D58116ED4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535113"/>
            <a:ext cx="5389033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362201"/>
            <a:ext cx="5386917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362201"/>
            <a:ext cx="5389033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AE8BA-6F6B-4065-926C-79BA1420BD49}" type="datetime1">
              <a:rPr lang="en-GB" smtClean="0"/>
              <a:t>10/11/2020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Tweet using the hashtag: #FLC14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E5963-0BF9-4739-9E04-31D58116ED4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B024A-B760-4EA2-9CCB-80C736207331}" type="datetime1">
              <a:rPr lang="en-GB" smtClean="0"/>
              <a:t>10/11/2020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Tweet using the hashtag: #FLC14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E5963-0BF9-4739-9E04-31D58116ED4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E5963-0BF9-4739-9E04-31D58116ED4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1" y="1524001"/>
            <a:ext cx="4011084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0050D-3F32-4E1A-9D47-4AD80ADD7AF1}" type="datetime1">
              <a:rPr lang="en-GB" smtClean="0"/>
              <a:t>10/11/2020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Tweet using the hashtag: #FLC14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E5963-0BF9-4739-9E04-31D58116ED4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609600"/>
            <a:ext cx="73152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8400" y="1831975"/>
            <a:ext cx="73152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indent="0" algn="l" rtl="0" eaLnBrk="1" latinLnBrk="0" hangingPunct="1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8400" y="1166787"/>
            <a:ext cx="73152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24526-3EBA-4385-B4B4-7AAF2B9F4834}" type="datetime1">
              <a:rPr lang="en-GB" smtClean="0"/>
              <a:t>10/11/2020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Tweet using the hashtag: #FLC14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E5963-0BF9-4739-9E04-31D58116ED4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" y="6416676"/>
            <a:ext cx="28448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79793A5-EF8A-4D58-86DE-A8B26C2DCC84}" type="datetime1">
              <a:rPr lang="en-GB" smtClean="0"/>
              <a:t>10/11/2020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165600" y="6416676"/>
            <a:ext cx="38608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r>
              <a:rPr lang="en-GB"/>
              <a:t>Tweet using the hashtag: #FLC14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566400" y="6416676"/>
            <a:ext cx="1016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40E5963-0BF9-4739-9E04-31D58116ED41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sldNum="0" hdr="0" ft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diagramLayout" Target="../diagrams/layout1.xml"/><Relationship Id="rId7" Type="http://schemas.openxmlformats.org/officeDocument/2006/relationships/image" Target="../media/image19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1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3.xml"/><Relationship Id="rId4" Type="http://schemas.openxmlformats.org/officeDocument/2006/relationships/image" Target="../media/image4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F52EDD1-C99D-4C91-91BC-920D867B19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5" y="0"/>
            <a:ext cx="12107849" cy="68580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551384" y="4149080"/>
            <a:ext cx="11640616" cy="3024336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800" dirty="0">
                <a:solidFill>
                  <a:prstClr val="black"/>
                </a:solidFill>
                <a:effectLst/>
                <a:latin typeface="Gill Sans MT" panose="020B0502020104020203" pitchFamily="34" charset="0"/>
              </a:rPr>
              <a:t>Framing memories: </a:t>
            </a:r>
            <a:r>
              <a:rPr kumimoji="0" lang="en-GB" sz="4800" b="1" i="0" u="none" strike="noStrike" kern="1200" cap="none" spc="0" normalizeH="0" baseline="0" noProof="0" dirty="0">
                <a:ln w="635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j-ea"/>
                <a:cs typeface="+mj-cs"/>
              </a:rPr>
              <a:t>Christmas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 w="635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j-ea"/>
                <a:cs typeface="+mj-cs"/>
              </a:rPr>
              <a:t>with Canon Sandra Millar Head of  </a:t>
            </a:r>
            <a:r>
              <a:rPr lang="en-GB" sz="2800" b="0" dirty="0">
                <a:solidFill>
                  <a:prstClr val="black"/>
                </a:solidFill>
                <a:effectLst/>
                <a:latin typeface="Gill Sans MT" panose="020B0502020104020203" pitchFamily="34" charset="0"/>
              </a:rPr>
              <a:t>Welcome and </a:t>
            </a:r>
            <a:r>
              <a:rPr kumimoji="0" lang="en-GB" sz="2800" b="0" i="0" u="none" strike="noStrike" kern="1200" cap="none" spc="0" normalizeH="0" baseline="0" noProof="0" dirty="0">
                <a:ln w="635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j-ea"/>
                <a:cs typeface="+mj-cs"/>
              </a:rPr>
              <a:t>Life Events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E80035-A988-4878-A1A1-5EC9702F0E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51" y="5157192"/>
            <a:ext cx="2339752" cy="1507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043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1D53AE-2D2B-4809-B0BD-D77F5915F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b="1" dirty="0">
                <a:solidFill>
                  <a:schemeClr val="tx1"/>
                </a:solidFill>
                <a:effectLst/>
              </a:rPr>
              <a:t>Boxing day and beyond: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83A180-2ED1-4126-88D9-88AD083915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7388" y="1548183"/>
            <a:ext cx="8770571" cy="3980647"/>
          </a:xfrm>
        </p:spPr>
        <p:txBody>
          <a:bodyPr>
            <a:normAutofit/>
          </a:bodyPr>
          <a:lstStyle/>
          <a:p>
            <a:r>
              <a:rPr lang="en-GB" sz="2800" b="1" dirty="0"/>
              <a:t>Where will you see each other again? </a:t>
            </a:r>
          </a:p>
          <a:p>
            <a:r>
              <a:rPr lang="en-GB" sz="2800" b="1" dirty="0"/>
              <a:t>Who will follow through?</a:t>
            </a:r>
          </a:p>
          <a:p>
            <a:endParaRPr lang="en-GB" sz="2400" dirty="0"/>
          </a:p>
          <a:p>
            <a:r>
              <a:rPr lang="en-GB" sz="2400" dirty="0"/>
              <a:t>Church?</a:t>
            </a:r>
          </a:p>
          <a:p>
            <a:r>
              <a:rPr lang="en-GB" sz="2400" dirty="0"/>
              <a:t>Practical help?</a:t>
            </a:r>
          </a:p>
          <a:p>
            <a:r>
              <a:rPr lang="en-GB" sz="2400" dirty="0"/>
              <a:t>On-line</a:t>
            </a:r>
          </a:p>
          <a:p>
            <a:r>
              <a:rPr lang="en-GB" sz="2400" dirty="0"/>
              <a:t>Mid-week</a:t>
            </a:r>
          </a:p>
          <a:p>
            <a:r>
              <a:rPr lang="en-GB" sz="2400" dirty="0"/>
              <a:t>For a coffee? </a:t>
            </a:r>
          </a:p>
        </p:txBody>
      </p:sp>
      <p:pic>
        <p:nvPicPr>
          <p:cNvPr id="1026" name="Picture 2" descr="Coffee and Diabetes: Prevention, Effects on Glucose and Insulin, and More">
            <a:extLst>
              <a:ext uri="{FF2B5EF4-FFF2-40B4-BE49-F238E27FC236}">
                <a16:creationId xmlns:a16="http://schemas.microsoft.com/office/drawing/2014/main" id="{7263EDAD-E166-4A2B-9CE3-46EBA6BF0B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1237" y="3538507"/>
            <a:ext cx="4143375" cy="3107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04514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EA2ACF-1E71-444A-BE3A-D0C820443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b="1" dirty="0">
                <a:solidFill>
                  <a:schemeClr val="tx1"/>
                </a:solidFill>
                <a:effectLst/>
                <a:latin typeface="+mn-lt"/>
              </a:rPr>
              <a:t>Four actions: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735F77-EA28-4A4A-AD78-5EEB38575B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27073"/>
            <a:ext cx="9395214" cy="3651504"/>
          </a:xfrm>
        </p:spPr>
        <p:txBody>
          <a:bodyPr>
            <a:normAutofit/>
          </a:bodyPr>
          <a:lstStyle/>
          <a:p>
            <a:r>
              <a:rPr lang="en-GB" sz="3200" b="1" dirty="0"/>
              <a:t>See </a:t>
            </a:r>
            <a:r>
              <a:rPr lang="en-GB" sz="3200" dirty="0"/>
              <a:t> - noticing people</a:t>
            </a:r>
          </a:p>
          <a:p>
            <a:r>
              <a:rPr lang="en-GB" sz="3200" b="1" dirty="0"/>
              <a:t>Smile</a:t>
            </a:r>
            <a:r>
              <a:rPr lang="en-GB" sz="3200" dirty="0"/>
              <a:t> – reflect the kindness of God</a:t>
            </a:r>
          </a:p>
          <a:p>
            <a:r>
              <a:rPr lang="en-GB" sz="3200" b="1" dirty="0"/>
              <a:t>Say hello </a:t>
            </a:r>
            <a:r>
              <a:rPr lang="en-GB" sz="3200" dirty="0"/>
              <a:t>– make connections</a:t>
            </a:r>
          </a:p>
          <a:p>
            <a:r>
              <a:rPr lang="en-GB" sz="3200" b="1" dirty="0"/>
              <a:t>Invite on </a:t>
            </a:r>
            <a:r>
              <a:rPr lang="en-GB" sz="3200" dirty="0"/>
              <a:t>to friendship </a:t>
            </a:r>
          </a:p>
          <a:p>
            <a:pPr marL="0" indent="0">
              <a:buNone/>
            </a:pPr>
            <a:r>
              <a:rPr lang="en-GB" sz="3200" dirty="0"/>
              <a:t>              with God and God’s people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C5359C-26B2-4E0F-B0F7-C7B3544A94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240" y="4182023"/>
            <a:ext cx="3512378" cy="2344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4428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ADA6F1-1D66-430C-AC67-305F1FCA6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b="1" dirty="0">
                <a:solidFill>
                  <a:schemeClr val="tx1"/>
                </a:solidFill>
                <a:effectLst/>
                <a:latin typeface="+mn-lt"/>
              </a:rPr>
              <a:t>Four Is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664D92-41F5-4B0A-A6D6-8DDEE2D852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Information – people know what is happening</a:t>
            </a:r>
          </a:p>
          <a:p>
            <a:r>
              <a:rPr lang="en-GB" sz="3600" dirty="0"/>
              <a:t>Invitation -  specific and targeted</a:t>
            </a:r>
          </a:p>
          <a:p>
            <a:r>
              <a:rPr lang="en-GB" sz="3600" dirty="0"/>
              <a:t>Interest -   conversations and friendship</a:t>
            </a:r>
          </a:p>
          <a:p>
            <a:r>
              <a:rPr lang="en-GB" sz="3600" dirty="0"/>
              <a:t>Involvement – helping out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D5CA98-C959-46E1-93C7-FF45F75537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8999" y="3705913"/>
            <a:ext cx="4251685" cy="2837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2453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B9162-EE50-4CB9-9390-237569901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4800" b="1" dirty="0">
                <a:solidFill>
                  <a:srgbClr val="002060"/>
                </a:solidFill>
                <a:effectLst/>
              </a:rPr>
              <a:t>What: focus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31FA54-3A0B-45AA-B05D-96A9A5FBB8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dirty="0"/>
          </a:p>
          <a:p>
            <a:r>
              <a:rPr lang="en-GB" dirty="0"/>
              <a:t>‘Services’ – thinking differently </a:t>
            </a:r>
          </a:p>
          <a:p>
            <a:r>
              <a:rPr lang="en-GB" dirty="0"/>
              <a:t>Physical – indoors, outdoors</a:t>
            </a:r>
          </a:p>
          <a:p>
            <a:r>
              <a:rPr lang="en-GB" dirty="0"/>
              <a:t>Digital opportunities</a:t>
            </a:r>
          </a:p>
          <a:p>
            <a:r>
              <a:rPr lang="en-GB" dirty="0"/>
              <a:t>Domestic spaces</a:t>
            </a:r>
          </a:p>
          <a:p>
            <a:r>
              <a:rPr lang="en-GB" dirty="0"/>
              <a:t>Do two things well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 descr="A picture containing indoor, food, sweet, egg&#10;&#10;Description automatically generated">
            <a:extLst>
              <a:ext uri="{FF2B5EF4-FFF2-40B4-BE49-F238E27FC236}">
                <a16:creationId xmlns:a16="http://schemas.microsoft.com/office/drawing/2014/main" id="{5A6DEAB6-4CA1-4D1D-B627-8DDF31ED1C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200" y="2794322"/>
            <a:ext cx="3789040" cy="378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8887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E1BDD-6485-4DEB-8974-E5D6D2DB4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>
                <a:solidFill>
                  <a:srgbClr val="002060"/>
                </a:solidFill>
                <a:effectLst/>
              </a:rPr>
              <a:t>Spaces: digital and domestic</a:t>
            </a:r>
            <a:endParaRPr lang="en-GB" b="1" dirty="0">
              <a:solidFill>
                <a:srgbClr val="002060"/>
              </a:solidFill>
              <a:effectLst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F58848-1E4B-42C6-8F11-89481F7694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/>
              <a:t>Prayer in the home</a:t>
            </a:r>
          </a:p>
          <a:p>
            <a:r>
              <a:rPr lang="en-GB" b="1" dirty="0"/>
              <a:t>Activity in the home</a:t>
            </a:r>
          </a:p>
          <a:p>
            <a:r>
              <a:rPr lang="en-GB" b="1" dirty="0"/>
              <a:t>Shared moments</a:t>
            </a:r>
          </a:p>
          <a:p>
            <a:r>
              <a:rPr lang="en-GB" b="1" dirty="0"/>
              <a:t>Post</a:t>
            </a:r>
          </a:p>
          <a:p>
            <a:endParaRPr lang="en-GB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0D9EFB-2512-4F17-BB86-525069234E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152" y="3663987"/>
            <a:ext cx="4345421" cy="29003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ED72E7F-83A9-453B-9DD2-417AB103F7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5168276"/>
            <a:ext cx="1494090" cy="149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2590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E1BDD-6485-4DEB-8974-E5D6D2DB4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b="1" dirty="0">
                <a:solidFill>
                  <a:srgbClr val="002060"/>
                </a:solidFill>
                <a:effectLst/>
              </a:rPr>
              <a:t>Spaces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F58848-1E4B-42C6-8F11-89481F7694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sz="3200" dirty="0"/>
              <a:t>Outdoors</a:t>
            </a:r>
          </a:p>
          <a:p>
            <a:pPr marL="137160" indent="0">
              <a:buNone/>
            </a:pPr>
            <a:r>
              <a:rPr lang="en-GB" dirty="0"/>
              <a:t> prayer spaces</a:t>
            </a:r>
          </a:p>
          <a:p>
            <a:pPr marL="137160" indent="0">
              <a:buNone/>
            </a:pPr>
            <a:r>
              <a:rPr lang="en-GB" dirty="0"/>
              <a:t>Trails and hunts</a:t>
            </a:r>
          </a:p>
          <a:p>
            <a:pPr marL="137160" indent="0">
              <a:buNone/>
            </a:pPr>
            <a:r>
              <a:rPr lang="en-GB" dirty="0"/>
              <a:t>Windows and walks</a:t>
            </a:r>
          </a:p>
          <a:p>
            <a:pPr marL="137160" indent="0">
              <a:buNone/>
            </a:pPr>
            <a:r>
              <a:rPr lang="en-GB" dirty="0"/>
              <a:t>Posada</a:t>
            </a:r>
          </a:p>
          <a:p>
            <a:pPr marL="137160" indent="0">
              <a:buNone/>
            </a:pPr>
            <a:r>
              <a:rPr lang="en-GB" dirty="0"/>
              <a:t>To the people..   </a:t>
            </a:r>
          </a:p>
          <a:p>
            <a:pPr marL="137160" indent="0">
              <a:buNone/>
            </a:pPr>
            <a:endParaRPr lang="en-GB" dirty="0"/>
          </a:p>
          <a:p>
            <a:pPr marL="137160" indent="0">
              <a:buNone/>
            </a:pPr>
            <a:endParaRPr lang="en-GB" dirty="0"/>
          </a:p>
          <a:p>
            <a:pPr marL="137160" indent="0">
              <a:buNone/>
            </a:pPr>
            <a:r>
              <a:rPr lang="en-GB" dirty="0"/>
              <a:t>                            </a:t>
            </a:r>
          </a:p>
          <a:p>
            <a:pPr marL="137160" indent="0">
              <a:buNone/>
            </a:pPr>
            <a:r>
              <a:rPr lang="en-GB" dirty="0"/>
              <a:t>   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35D287-4D4C-45CB-A820-390E49DEED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5168276"/>
            <a:ext cx="1494090" cy="1494090"/>
          </a:xfrm>
          <a:prstGeom prst="rect">
            <a:avLst/>
          </a:prstGeom>
        </p:spPr>
      </p:pic>
      <p:pic>
        <p:nvPicPr>
          <p:cNvPr id="2050" name="Picture 2" descr="Posada Figures Visiting Chandler's Ford - Chandler's Ford Today">
            <a:extLst>
              <a:ext uri="{FF2B5EF4-FFF2-40B4-BE49-F238E27FC236}">
                <a16:creationId xmlns:a16="http://schemas.microsoft.com/office/drawing/2014/main" id="{CC9A688C-01CE-4A6C-BC5F-7B21E11981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799" y="2593503"/>
            <a:ext cx="4124473" cy="3892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56883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E1BDD-6485-4DEB-8974-E5D6D2DB4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b="1" dirty="0">
                <a:solidFill>
                  <a:srgbClr val="002060"/>
                </a:solidFill>
                <a:effectLst/>
              </a:rPr>
              <a:t>Spaces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F58848-1E4B-42C6-8F11-89481F7694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Indoors</a:t>
            </a:r>
          </a:p>
          <a:p>
            <a:pPr marL="137160" indent="0">
              <a:buNone/>
            </a:pPr>
            <a:r>
              <a:rPr lang="en-GB" sz="3200" dirty="0"/>
              <a:t>Moments of joy</a:t>
            </a:r>
          </a:p>
          <a:p>
            <a:pPr marL="137160" indent="0">
              <a:buNone/>
            </a:pPr>
            <a:r>
              <a:rPr lang="en-GB" sz="3200" dirty="0"/>
              <a:t>Moments of comfort</a:t>
            </a:r>
          </a:p>
          <a:p>
            <a:pPr marL="137160" indent="0">
              <a:buNone/>
            </a:pPr>
            <a:r>
              <a:rPr lang="en-GB" sz="3200" dirty="0"/>
              <a:t>Familiar services</a:t>
            </a:r>
          </a:p>
          <a:p>
            <a:pPr marL="137160" indent="0">
              <a:buNone/>
            </a:pPr>
            <a:r>
              <a:rPr lang="en-GB" sz="3200" dirty="0"/>
              <a:t>Audiences </a:t>
            </a:r>
          </a:p>
          <a:p>
            <a:pPr marL="137160" indent="0">
              <a:buNone/>
            </a:pPr>
            <a:endParaRPr lang="en-GB" sz="3200" dirty="0"/>
          </a:p>
          <a:p>
            <a:pPr marL="137160" indent="0">
              <a:buNone/>
            </a:pP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2839B8B-872A-4C3B-9763-452C0798F9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048" y="3658418"/>
            <a:ext cx="4382306" cy="292494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835D287-4D4C-45CB-A820-390E49DEED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5168276"/>
            <a:ext cx="1494090" cy="149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4807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E1BDD-6485-4DEB-8974-E5D6D2DB4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b="1" dirty="0">
                <a:solidFill>
                  <a:srgbClr val="002060"/>
                </a:solidFill>
                <a:effectLst/>
              </a:rPr>
              <a:t>Spaces: communal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F58848-1E4B-42C6-8F11-89481F7694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/>
              <a:t>Local partnerships</a:t>
            </a:r>
          </a:p>
          <a:p>
            <a:r>
              <a:rPr lang="en-GB" b="1" dirty="0"/>
              <a:t>Shared moments</a:t>
            </a:r>
          </a:p>
          <a:p>
            <a:r>
              <a:rPr lang="en-GB" b="1" dirty="0"/>
              <a:t>Creativity</a:t>
            </a:r>
          </a:p>
          <a:p>
            <a:r>
              <a:rPr lang="en-GB" b="1" dirty="0"/>
              <a:t>Participation </a:t>
            </a:r>
          </a:p>
          <a:p>
            <a:r>
              <a:rPr lang="en-GB" b="1" dirty="0"/>
              <a:t>Joy – excitement</a:t>
            </a:r>
          </a:p>
          <a:p>
            <a:r>
              <a:rPr lang="en-GB" b="1" dirty="0"/>
              <a:t>Comfort -  realism</a:t>
            </a:r>
          </a:p>
          <a:p>
            <a:r>
              <a:rPr lang="en-GB" b="1" dirty="0"/>
              <a:t>Cultural awareness</a:t>
            </a:r>
          </a:p>
          <a:p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A61FCF7-8201-4B1B-B903-06B6635434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112" y="3514402"/>
            <a:ext cx="4598078" cy="306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851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E1BDD-6485-4DEB-8974-E5D6D2DB4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b="1" dirty="0">
                <a:solidFill>
                  <a:srgbClr val="002060"/>
                </a:solidFill>
                <a:effectLst/>
              </a:rPr>
              <a:t>Moments and memories</a:t>
            </a:r>
          </a:p>
        </p:txBody>
      </p:sp>
      <p:graphicFrame>
        <p:nvGraphicFramePr>
          <p:cNvPr id="10" name="Content Placeholder 2">
            <a:extLst>
              <a:ext uri="{FF2B5EF4-FFF2-40B4-BE49-F238E27FC236}">
                <a16:creationId xmlns:a16="http://schemas.microsoft.com/office/drawing/2014/main" id="{98AE8C89-EB4C-4A6E-8298-AD294123B2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2178713"/>
              </p:ext>
            </p:extLst>
          </p:nvPr>
        </p:nvGraphicFramePr>
        <p:xfrm>
          <a:off x="335360" y="1874202"/>
          <a:ext cx="8761713" cy="4709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9E7AD37A-C185-46D5-87F4-1AA99752CEF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60296" y="3068960"/>
            <a:ext cx="2234511" cy="334786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4A3E9F9-E5C1-4C60-A2A8-08847427A25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5168276"/>
            <a:ext cx="1494090" cy="149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1853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A54CB-9282-43FE-AAE2-F772F96AB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>
                <a:solidFill>
                  <a:schemeClr val="tx1"/>
                </a:solidFill>
                <a:effectLst/>
              </a:rPr>
              <a:t>Communication: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53C879-6643-4BE2-ADE6-7F1EFA8E94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Where?</a:t>
            </a:r>
          </a:p>
          <a:p>
            <a:r>
              <a:rPr lang="en-GB" dirty="0"/>
              <a:t>How?</a:t>
            </a:r>
          </a:p>
          <a:p>
            <a:r>
              <a:rPr lang="en-GB" dirty="0"/>
              <a:t>What?</a:t>
            </a:r>
          </a:p>
          <a:p>
            <a:r>
              <a:rPr lang="en-GB" dirty="0"/>
              <a:t>Information </a:t>
            </a:r>
          </a:p>
          <a:p>
            <a:r>
              <a:rPr lang="en-GB" dirty="0"/>
              <a:t>Invitation </a:t>
            </a:r>
          </a:p>
          <a:p>
            <a:r>
              <a:rPr lang="en-GB" dirty="0"/>
              <a:t>Continued </a:t>
            </a:r>
            <a:r>
              <a:rPr lang="en-GB"/>
              <a:t>- relationship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8287466-1D4B-46E5-B2F7-026CA1E4BC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112" y="3903340"/>
            <a:ext cx="4058647" cy="27089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3040B1E-DF7F-4272-9B70-7680033A80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5168276"/>
            <a:ext cx="1494090" cy="149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596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82B53-60E3-465A-A5AA-B894181A3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40291"/>
            <a:ext cx="10972800" cy="1143000"/>
          </a:xfrm>
        </p:spPr>
        <p:txBody>
          <a:bodyPr/>
          <a:lstStyle/>
          <a:p>
            <a:pPr algn="l"/>
            <a:r>
              <a:rPr lang="en-GB" dirty="0">
                <a:solidFill>
                  <a:schemeClr val="tx1"/>
                </a:solidFill>
                <a:effectLst/>
              </a:rPr>
              <a:t>What we will cover: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3EBFC3-E386-469F-84A6-72D5C4AE23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9456" y="1428760"/>
            <a:ext cx="9158808" cy="4709160"/>
          </a:xfrm>
        </p:spPr>
        <p:txBody>
          <a:bodyPr>
            <a:normAutofit/>
          </a:bodyPr>
          <a:lstStyle/>
          <a:p>
            <a:r>
              <a:rPr lang="en-GB" dirty="0"/>
              <a:t>Where we are now</a:t>
            </a:r>
          </a:p>
          <a:p>
            <a:r>
              <a:rPr lang="en-GB" dirty="0"/>
              <a:t> Welcome and purpose</a:t>
            </a:r>
          </a:p>
          <a:p>
            <a:r>
              <a:rPr lang="en-GB" dirty="0"/>
              <a:t>Frameworks</a:t>
            </a:r>
          </a:p>
          <a:p>
            <a:r>
              <a:rPr lang="en-GB" dirty="0"/>
              <a:t>What we can do </a:t>
            </a:r>
          </a:p>
          <a:p>
            <a:r>
              <a:rPr lang="en-GB" dirty="0"/>
              <a:t>Communication </a:t>
            </a:r>
          </a:p>
          <a:p>
            <a:r>
              <a:rPr lang="en-GB" dirty="0"/>
              <a:t>Questions: </a:t>
            </a:r>
          </a:p>
          <a:p>
            <a:pPr marL="137160" indent="0">
              <a:buNone/>
            </a:pPr>
            <a:r>
              <a:rPr lang="en-GB" i="1" dirty="0"/>
              <a:t>please enter any time during the webinar</a:t>
            </a: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915ED0-8F2D-4E49-A036-EF72AC426B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68" y="5013176"/>
            <a:ext cx="1649190" cy="1649190"/>
          </a:xfrm>
          <a:prstGeom prst="rect">
            <a:avLst/>
          </a:prstGeom>
        </p:spPr>
      </p:pic>
      <p:pic>
        <p:nvPicPr>
          <p:cNvPr id="7" name="Picture 6" descr="A picture containing table, floor, cup, wooden&#10;&#10;Description automatically generated">
            <a:extLst>
              <a:ext uri="{FF2B5EF4-FFF2-40B4-BE49-F238E27FC236}">
                <a16:creationId xmlns:a16="http://schemas.microsoft.com/office/drawing/2014/main" id="{F7EE7CA2-346B-46AD-A97C-1708F1B7BEA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145" y="4096821"/>
            <a:ext cx="3626255" cy="242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0485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82B53-60E3-465A-A5AA-B894181A3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40291"/>
            <a:ext cx="10972800" cy="1143000"/>
          </a:xfrm>
        </p:spPr>
        <p:txBody>
          <a:bodyPr/>
          <a:lstStyle/>
          <a:p>
            <a:pPr algn="l"/>
            <a:r>
              <a:rPr lang="en-GB" dirty="0">
                <a:solidFill>
                  <a:schemeClr val="tx1"/>
                </a:solidFill>
                <a:effectLst/>
              </a:rPr>
              <a:t>Core intentions: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3EBFC3-E386-469F-84A6-72D5C4AE23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3990" y="1481967"/>
            <a:ext cx="9158808" cy="4709160"/>
          </a:xfrm>
        </p:spPr>
        <p:txBody>
          <a:bodyPr>
            <a:normAutofit/>
          </a:bodyPr>
          <a:lstStyle/>
          <a:p>
            <a:r>
              <a:rPr lang="en-GB" b="1" dirty="0"/>
              <a:t>Confidence </a:t>
            </a:r>
            <a:r>
              <a:rPr lang="en-GB" dirty="0"/>
              <a:t>– we have a message </a:t>
            </a:r>
          </a:p>
          <a:p>
            <a:r>
              <a:rPr lang="en-GB" b="1" dirty="0"/>
              <a:t>Affirmation</a:t>
            </a:r>
            <a:r>
              <a:rPr lang="en-GB" dirty="0"/>
              <a:t> – you are doing a great job</a:t>
            </a:r>
          </a:p>
          <a:p>
            <a:r>
              <a:rPr lang="en-GB" b="1" dirty="0"/>
              <a:t>Reassurance </a:t>
            </a:r>
            <a:r>
              <a:rPr lang="en-GB" dirty="0"/>
              <a:t>– you can do this</a:t>
            </a:r>
          </a:p>
          <a:p>
            <a:r>
              <a:rPr lang="en-GB" b="1" dirty="0"/>
              <a:t>Art of the possible </a:t>
            </a:r>
            <a:r>
              <a:rPr lang="en-GB" dirty="0"/>
              <a:t>– gathered will be the bonus</a:t>
            </a:r>
          </a:p>
          <a:p>
            <a:r>
              <a:rPr lang="en-GB" b="1" dirty="0"/>
              <a:t>Becoming “memory makers”  </a:t>
            </a:r>
            <a:r>
              <a:rPr lang="en-GB" dirty="0"/>
              <a:t>- it’s not about disappointment but about delight</a:t>
            </a:r>
          </a:p>
          <a:p>
            <a:pPr marL="137160" indent="0">
              <a:buNone/>
            </a:pPr>
            <a:endParaRPr lang="en-GB" dirty="0"/>
          </a:p>
          <a:p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2FD9963-60E4-45BF-A503-5EEBDE136B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136" y="4129585"/>
            <a:ext cx="3734989" cy="249289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71459E6-B91B-4B19-80CB-DA942E6FE72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5168276"/>
            <a:ext cx="1494090" cy="149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0091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19D6E418-D79F-45AE-B80F-F2580EEE2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>
            <a:normAutofit/>
          </a:bodyPr>
          <a:lstStyle/>
          <a:p>
            <a:pPr algn="l"/>
            <a:r>
              <a:rPr lang="en-GB" dirty="0" err="1">
                <a:solidFill>
                  <a:schemeClr val="tx1"/>
                </a:solidFill>
                <a:effectLst/>
              </a:rPr>
              <a:t>Churchsupporthub</a:t>
            </a:r>
            <a:r>
              <a:rPr lang="en-GB" dirty="0">
                <a:solidFill>
                  <a:schemeClr val="tx1"/>
                </a:solidFill>
                <a:effectLst/>
              </a:rPr>
              <a:t>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BAF3F8-8FAE-47CC-8BA4-8C3F8015C8AC}"/>
              </a:ext>
            </a:extLst>
          </p:cNvPr>
          <p:cNvSpPr txBox="1"/>
          <p:nvPr/>
        </p:nvSpPr>
        <p:spPr>
          <a:xfrm>
            <a:off x="695400" y="1513465"/>
            <a:ext cx="6408712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dirty="0" err="1"/>
              <a:t>Churchsupporthub</a:t>
            </a:r>
            <a:r>
              <a:rPr lang="en-GB" sz="2800" b="1" dirty="0"/>
              <a:t>/christmas2020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dirty="0"/>
              <a:t>Information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dirty="0"/>
              <a:t>Insights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dirty="0"/>
              <a:t>Ideas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dirty="0"/>
              <a:t>Free Downloads</a:t>
            </a:r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431C45-D93A-4F05-AEF2-DFF81B2417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0118" y="3068960"/>
            <a:ext cx="6773722" cy="35985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423953B-347C-465E-8175-8C704BEF55F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5168276"/>
            <a:ext cx="1494090" cy="149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3814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82B53-60E3-465A-A5AA-B894181A3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40291"/>
            <a:ext cx="10972800" cy="1143000"/>
          </a:xfrm>
        </p:spPr>
        <p:txBody>
          <a:bodyPr/>
          <a:lstStyle/>
          <a:p>
            <a:pPr algn="l"/>
            <a:r>
              <a:rPr lang="en-GB" dirty="0">
                <a:solidFill>
                  <a:schemeClr val="tx1"/>
                </a:solidFill>
                <a:effectLst/>
              </a:rPr>
              <a:t>Core intentions: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3EBFC3-E386-469F-84A6-72D5C4AE23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9456" y="1428760"/>
            <a:ext cx="9158808" cy="4709160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endParaRPr lang="en-GB" i="1" dirty="0"/>
          </a:p>
          <a:p>
            <a:r>
              <a:rPr lang="en-GB" dirty="0"/>
              <a:t>Reassurance</a:t>
            </a:r>
          </a:p>
          <a:p>
            <a:r>
              <a:rPr lang="en-GB" dirty="0"/>
              <a:t>Confidence</a:t>
            </a:r>
          </a:p>
          <a:p>
            <a:r>
              <a:rPr lang="en-GB" dirty="0"/>
              <a:t>Affirmation</a:t>
            </a:r>
          </a:p>
          <a:p>
            <a:r>
              <a:rPr lang="en-GB" dirty="0"/>
              <a:t>Art of the possible</a:t>
            </a:r>
          </a:p>
          <a:p>
            <a:r>
              <a:rPr lang="en-GB" dirty="0"/>
              <a:t>Becoming “memory makers” </a:t>
            </a: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A6D0AA-81C8-4F9E-86DF-E72AA4B17A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5168276"/>
            <a:ext cx="1494090" cy="1494090"/>
          </a:xfrm>
          <a:prstGeom prst="rect">
            <a:avLst/>
          </a:prstGeom>
        </p:spPr>
      </p:pic>
      <p:pic>
        <p:nvPicPr>
          <p:cNvPr id="5" name="Picture 4" descr="A picture containing person&#10;&#10;Description automatically generated">
            <a:extLst>
              <a:ext uri="{FF2B5EF4-FFF2-40B4-BE49-F238E27FC236}">
                <a16:creationId xmlns:a16="http://schemas.microsoft.com/office/drawing/2014/main" id="{135E0E5F-4085-4BBC-BE76-D287C7E8A1D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112" y="3614591"/>
            <a:ext cx="4453308" cy="2972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2922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F2450-505B-47CA-80D4-93808A830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>
                <a:solidFill>
                  <a:schemeClr val="tx1"/>
                </a:solidFill>
                <a:effectLst/>
              </a:rPr>
              <a:t>Everyone’s ministry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091D3E-0E89-4C54-A612-DDF80CF108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416" y="1556792"/>
            <a:ext cx="10382944" cy="4709160"/>
          </a:xfrm>
        </p:spPr>
        <p:txBody>
          <a:bodyPr>
            <a:normAutofit/>
          </a:bodyPr>
          <a:lstStyle/>
          <a:p>
            <a:r>
              <a:rPr lang="en-GB" dirty="0"/>
              <a:t>Our vocation</a:t>
            </a:r>
          </a:p>
          <a:p>
            <a:r>
              <a:rPr lang="en-GB" dirty="0"/>
              <a:t>Our experience</a:t>
            </a:r>
          </a:p>
          <a:p>
            <a:r>
              <a:rPr lang="en-GB" dirty="0"/>
              <a:t>Our training</a:t>
            </a:r>
          </a:p>
          <a:p>
            <a:r>
              <a:rPr lang="en-GB" dirty="0"/>
              <a:t>Our heritage</a:t>
            </a:r>
          </a:p>
          <a:p>
            <a:r>
              <a:rPr lang="en-GB" dirty="0"/>
              <a:t>Our Gospel </a:t>
            </a:r>
          </a:p>
          <a:p>
            <a:r>
              <a:rPr lang="en-GB" i="1" dirty="0"/>
              <a:t>please enter questions at any time </a:t>
            </a:r>
          </a:p>
          <a:p>
            <a:pPr marL="137160" indent="0" algn="ctr">
              <a:buNone/>
            </a:pPr>
            <a:r>
              <a:rPr lang="en-GB" i="1" dirty="0"/>
              <a:t>during the webinar</a:t>
            </a:r>
          </a:p>
          <a:p>
            <a:pPr marL="137160" indent="0">
              <a:buNone/>
            </a:pPr>
            <a:r>
              <a:rPr lang="en-GB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C0AA94-86FA-476D-B56B-00FA741D48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5168276"/>
            <a:ext cx="1494090" cy="1494090"/>
          </a:xfrm>
          <a:prstGeom prst="rect">
            <a:avLst/>
          </a:prstGeom>
        </p:spPr>
      </p:pic>
      <p:pic>
        <p:nvPicPr>
          <p:cNvPr id="7" name="Picture 6" descr="A picture containing floor, indoor&#10;&#10;Description automatically generated">
            <a:extLst>
              <a:ext uri="{FF2B5EF4-FFF2-40B4-BE49-F238E27FC236}">
                <a16:creationId xmlns:a16="http://schemas.microsoft.com/office/drawing/2014/main" id="{ACFC20CC-36AD-4733-A6CF-AD6C7F7381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1732" y="3940613"/>
            <a:ext cx="3942953" cy="2628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1992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3874" y="425200"/>
            <a:ext cx="8229600" cy="926976"/>
          </a:xfrm>
        </p:spPr>
        <p:txBody>
          <a:bodyPr/>
          <a:lstStyle/>
          <a:p>
            <a:pPr algn="l"/>
            <a:r>
              <a:rPr lang="en-US" dirty="0">
                <a:solidFill>
                  <a:srgbClr val="002060"/>
                </a:solidFill>
                <a:effectLst/>
                <a:latin typeface="+mn-lt"/>
              </a:rPr>
              <a:t>Christmas is not cancelled…</a:t>
            </a:r>
            <a:endParaRPr lang="en-US" dirty="0"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3874" y="1352176"/>
            <a:ext cx="9422060" cy="4685109"/>
          </a:xfrm>
        </p:spPr>
        <p:txBody>
          <a:bodyPr>
            <a:normAutofit/>
          </a:bodyPr>
          <a:lstStyle/>
          <a:p>
            <a:r>
              <a:rPr lang="en-GB" dirty="0"/>
              <a:t>Context</a:t>
            </a:r>
          </a:p>
          <a:p>
            <a:r>
              <a:rPr lang="en-GB" dirty="0"/>
              <a:t>Welcome</a:t>
            </a:r>
          </a:p>
          <a:p>
            <a:r>
              <a:rPr lang="en-GB" dirty="0"/>
              <a:t>Delight</a:t>
            </a:r>
          </a:p>
          <a:p>
            <a:r>
              <a:rPr lang="en-GB" dirty="0"/>
              <a:t>Safety </a:t>
            </a:r>
          </a:p>
          <a:p>
            <a:r>
              <a:rPr lang="en-GB" dirty="0"/>
              <a:t>Communication</a:t>
            </a:r>
          </a:p>
          <a:p>
            <a:r>
              <a:rPr lang="en-GB" dirty="0"/>
              <a:t>Expectations </a:t>
            </a:r>
          </a:p>
          <a:p>
            <a:r>
              <a:rPr lang="en-GB" dirty="0"/>
              <a:t>Different is not worse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5B1C84-43CC-4A8D-8C5E-76F2B1772C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5438909"/>
            <a:ext cx="1196752" cy="11967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B36523D-EBF4-4720-BE49-E4ABB3DDFD6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168" y="3694730"/>
            <a:ext cx="4166534" cy="2780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7997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3874" y="425200"/>
            <a:ext cx="8229600" cy="926976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tx1"/>
                </a:solidFill>
                <a:effectLst/>
                <a:latin typeface="+mn-lt"/>
              </a:rPr>
              <a:t>So why does it matter?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3874" y="1352176"/>
            <a:ext cx="9422060" cy="4685109"/>
          </a:xfrm>
        </p:spPr>
        <p:txBody>
          <a:bodyPr>
            <a:normAutofit/>
          </a:bodyPr>
          <a:lstStyle/>
          <a:p>
            <a:r>
              <a:rPr lang="en-GB" dirty="0"/>
              <a:t>Touch point for thousands</a:t>
            </a:r>
          </a:p>
          <a:p>
            <a:r>
              <a:rPr lang="en-GB" dirty="0"/>
              <a:t>Gives meaning </a:t>
            </a:r>
          </a:p>
          <a:p>
            <a:r>
              <a:rPr lang="en-GB" dirty="0"/>
              <a:t>Sharing virtues</a:t>
            </a:r>
          </a:p>
          <a:p>
            <a:r>
              <a:rPr lang="en-GB" dirty="0"/>
              <a:t>Brings hope</a:t>
            </a:r>
          </a:p>
          <a:p>
            <a:r>
              <a:rPr lang="en-GB" dirty="0"/>
              <a:t>The heart of the Gospel</a:t>
            </a:r>
          </a:p>
          <a:p>
            <a:pPr marL="137160" indent="0">
              <a:buNone/>
            </a:pP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5B1C84-43CC-4A8D-8C5E-76F2B1772C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5438909"/>
            <a:ext cx="1196752" cy="1196752"/>
          </a:xfrm>
          <a:prstGeom prst="rect">
            <a:avLst/>
          </a:prstGeom>
        </p:spPr>
      </p:pic>
      <p:pic>
        <p:nvPicPr>
          <p:cNvPr id="7" name="Picture 6" descr="A picture containing person&#10;&#10;Description automatically generated">
            <a:extLst>
              <a:ext uri="{FF2B5EF4-FFF2-40B4-BE49-F238E27FC236}">
                <a16:creationId xmlns:a16="http://schemas.microsoft.com/office/drawing/2014/main" id="{2626A68A-9C32-4B0C-A614-A724E6257D2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112" y="3614591"/>
            <a:ext cx="4453308" cy="2972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8103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13A98B-5C31-4AA4-8DFA-DC6D971AF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>
                <a:solidFill>
                  <a:schemeClr val="tx1"/>
                </a:solidFill>
                <a:effectLst/>
              </a:rPr>
              <a:t>Encounters on faith journeys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F19D87-49F8-4326-9AB3-9EF0DDE56C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Wherever they happen: digital, physical</a:t>
            </a:r>
          </a:p>
          <a:p>
            <a:r>
              <a:rPr lang="en-GB" dirty="0"/>
              <a:t>Whenever they happen: new to faith, new to place</a:t>
            </a:r>
          </a:p>
          <a:p>
            <a:r>
              <a:rPr lang="en-GB" dirty="0"/>
              <a:t>Whatever they are for: events or worship </a:t>
            </a:r>
          </a:p>
          <a:p>
            <a:endParaRPr lang="en-GB" dirty="0"/>
          </a:p>
          <a:p>
            <a:r>
              <a:rPr lang="en-GB" dirty="0"/>
              <a:t>‘Put yourself in other’s shoes’ </a:t>
            </a:r>
          </a:p>
          <a:p>
            <a:r>
              <a:rPr lang="en-GB" dirty="0"/>
              <a:t>Notice good and bad practice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                                                </a:t>
            </a:r>
          </a:p>
        </p:txBody>
      </p:sp>
      <p:pic>
        <p:nvPicPr>
          <p:cNvPr id="1026" name="Picture 2" descr="Christmas - Wikipedia">
            <a:extLst>
              <a:ext uri="{FF2B5EF4-FFF2-40B4-BE49-F238E27FC236}">
                <a16:creationId xmlns:a16="http://schemas.microsoft.com/office/drawing/2014/main" id="{AB79683C-604D-472D-96C3-39BA0BD177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128" y="3766205"/>
            <a:ext cx="4176464" cy="2983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63371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EA2ACF-1E71-444A-BE3A-D0C820443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4800" b="1" dirty="0">
                <a:solidFill>
                  <a:schemeClr val="tx1"/>
                </a:solidFill>
                <a:effectLst/>
              </a:rPr>
              <a:t>Who?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735F77-EA28-4A4A-AD78-5EEB38575B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408" y="1552321"/>
            <a:ext cx="9395214" cy="3651504"/>
          </a:xfrm>
        </p:spPr>
        <p:txBody>
          <a:bodyPr>
            <a:normAutofit fontScale="92500" lnSpcReduction="10000"/>
          </a:bodyPr>
          <a:lstStyle/>
          <a:p>
            <a:r>
              <a:rPr lang="en-GB" sz="3200" dirty="0"/>
              <a:t>Regular regulars</a:t>
            </a:r>
          </a:p>
          <a:p>
            <a:r>
              <a:rPr lang="en-GB" sz="3200" dirty="0"/>
              <a:t>Irregular regulars</a:t>
            </a:r>
          </a:p>
          <a:p>
            <a:r>
              <a:rPr lang="en-GB" sz="3200" dirty="0"/>
              <a:t>Partner organisations</a:t>
            </a:r>
          </a:p>
          <a:p>
            <a:r>
              <a:rPr lang="en-GB" sz="3200" dirty="0"/>
              <a:t>Care homes</a:t>
            </a:r>
          </a:p>
          <a:p>
            <a:r>
              <a:rPr lang="en-GB" sz="3200" dirty="0"/>
              <a:t>Bereaved people</a:t>
            </a:r>
          </a:p>
          <a:p>
            <a:r>
              <a:rPr lang="en-GB" sz="3200" dirty="0"/>
              <a:t>New family groups</a:t>
            </a:r>
          </a:p>
          <a:p>
            <a:r>
              <a:rPr lang="en-GB" sz="3200" dirty="0"/>
              <a:t>Those alone for Christmas</a:t>
            </a:r>
          </a:p>
          <a:p>
            <a:endParaRPr lang="en-GB" sz="32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8B7BEE0-028C-4213-B9AF-359EAAB510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152" y="3789040"/>
            <a:ext cx="4057699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0862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83318-338A-4F47-89B9-84FCDBD6C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7602" y="421583"/>
            <a:ext cx="10364451" cy="1596177"/>
          </a:xfrm>
        </p:spPr>
        <p:txBody>
          <a:bodyPr>
            <a:noAutofit/>
          </a:bodyPr>
          <a:lstStyle/>
          <a:p>
            <a:pPr algn="l"/>
            <a:r>
              <a:rPr lang="en-GB" sz="4800" b="1" dirty="0">
                <a:solidFill>
                  <a:schemeClr val="tx1"/>
                </a:solidFill>
                <a:effectLst/>
              </a:rPr>
              <a:t>Making friends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C1F650C-B33B-4835-9948-7640EC13A4E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416816" y="1852090"/>
          <a:ext cx="7086752" cy="32352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3376">
                  <a:extLst>
                    <a:ext uri="{9D8B030D-6E8A-4147-A177-3AD203B41FA5}">
                      <a16:colId xmlns:a16="http://schemas.microsoft.com/office/drawing/2014/main" val="1310553407"/>
                    </a:ext>
                  </a:extLst>
                </a:gridCol>
                <a:gridCol w="3543376">
                  <a:extLst>
                    <a:ext uri="{9D8B030D-6E8A-4147-A177-3AD203B41FA5}">
                      <a16:colId xmlns:a16="http://schemas.microsoft.com/office/drawing/2014/main" val="2979823585"/>
                    </a:ext>
                  </a:extLst>
                </a:gridCol>
              </a:tblGrid>
              <a:tr h="1542295">
                <a:tc>
                  <a:txBody>
                    <a:bodyPr/>
                    <a:lstStyle/>
                    <a:p>
                      <a:endParaRPr lang="en-GB" sz="1800" dirty="0"/>
                    </a:p>
                    <a:p>
                      <a:endParaRPr lang="en-GB" sz="1800" dirty="0"/>
                    </a:p>
                    <a:p>
                      <a:r>
                        <a:rPr lang="en-GB" sz="1800" dirty="0"/>
                        <a:t>Anticipation and excitement</a:t>
                      </a:r>
                    </a:p>
                  </a:txBody>
                  <a:tcPr marL="69710" marR="69710" marT="34290" marB="34290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 </a:t>
                      </a:r>
                    </a:p>
                    <a:p>
                      <a:endParaRPr lang="en-GB" sz="1400" dirty="0"/>
                    </a:p>
                    <a:p>
                      <a:r>
                        <a:rPr lang="en-GB" sz="1800" dirty="0"/>
                        <a:t>Trust and delight</a:t>
                      </a:r>
                    </a:p>
                  </a:txBody>
                  <a:tcPr marL="69710" marR="69710" marT="34290" marB="34290"/>
                </a:tc>
                <a:extLst>
                  <a:ext uri="{0D108BD9-81ED-4DB2-BD59-A6C34878D82A}">
                    <a16:rowId xmlns:a16="http://schemas.microsoft.com/office/drawing/2014/main" val="2557957793"/>
                  </a:ext>
                </a:extLst>
              </a:tr>
              <a:tr h="1692951">
                <a:tc>
                  <a:txBody>
                    <a:bodyPr/>
                    <a:lstStyle/>
                    <a:p>
                      <a:r>
                        <a:rPr lang="en-GB" sz="1400" dirty="0"/>
                        <a:t> </a:t>
                      </a:r>
                    </a:p>
                    <a:p>
                      <a:endParaRPr lang="en-GB" sz="1400" dirty="0"/>
                    </a:p>
                    <a:p>
                      <a:endParaRPr lang="en-GB" sz="1800" dirty="0"/>
                    </a:p>
                    <a:p>
                      <a:r>
                        <a:rPr lang="en-GB" sz="1800" dirty="0"/>
                        <a:t>Fear and anxiety </a:t>
                      </a:r>
                    </a:p>
                  </a:txBody>
                  <a:tcPr marL="69710" marR="69710" marT="34290" marB="34290"/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  <a:p>
                      <a:endParaRPr lang="en-GB" sz="1800" dirty="0"/>
                    </a:p>
                    <a:p>
                      <a:r>
                        <a:rPr lang="en-GB" sz="1800" dirty="0"/>
                        <a:t>Reassurance and confidence</a:t>
                      </a:r>
                    </a:p>
                  </a:txBody>
                  <a:tcPr marL="69710" marR="69710" marT="34290" marB="34290"/>
                </a:tc>
                <a:extLst>
                  <a:ext uri="{0D108BD9-81ED-4DB2-BD59-A6C34878D82A}">
                    <a16:rowId xmlns:a16="http://schemas.microsoft.com/office/drawing/2014/main" val="1827440579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62C96967-6EF2-45EE-82C1-9593839E6A8B}"/>
              </a:ext>
            </a:extLst>
          </p:cNvPr>
          <p:cNvSpPr txBox="1"/>
          <p:nvPr/>
        </p:nvSpPr>
        <p:spPr>
          <a:xfrm>
            <a:off x="4440426" y="5551001"/>
            <a:ext cx="43184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Process/</a:t>
            </a:r>
            <a:r>
              <a:rPr lang="en-GB" sz="2800" b="1" dirty="0"/>
              <a:t>transactional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69E4F8-8C57-43EE-9F85-6A6E4261FFC9}"/>
              </a:ext>
            </a:extLst>
          </p:cNvPr>
          <p:cNvSpPr txBox="1"/>
          <p:nvPr/>
        </p:nvSpPr>
        <p:spPr>
          <a:xfrm rot="16200000">
            <a:off x="-746456" y="2908497"/>
            <a:ext cx="40179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Warmth/</a:t>
            </a:r>
            <a:r>
              <a:rPr lang="en-GB" sz="2800" b="1" dirty="0"/>
              <a:t>relational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41BFD58E-3B2E-48B2-B276-4B7E70100768}"/>
              </a:ext>
            </a:extLst>
          </p:cNvPr>
          <p:cNvSpPr/>
          <p:nvPr/>
        </p:nvSpPr>
        <p:spPr>
          <a:xfrm>
            <a:off x="5593289" y="5129052"/>
            <a:ext cx="733806" cy="3634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rgbClr val="00B0F0"/>
              </a:solidFill>
            </a:endParaRP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56EFFDE7-805E-4F80-8BE5-A1B9A0A5FED2}"/>
              </a:ext>
            </a:extLst>
          </p:cNvPr>
          <p:cNvSpPr/>
          <p:nvPr/>
        </p:nvSpPr>
        <p:spPr>
          <a:xfrm rot="16200000">
            <a:off x="1520699" y="3355273"/>
            <a:ext cx="733806" cy="3634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8CE45A5-B996-40C1-856F-4EE89945CBA3}"/>
              </a:ext>
            </a:extLst>
          </p:cNvPr>
          <p:cNvCxnSpPr/>
          <p:nvPr/>
        </p:nvCxnSpPr>
        <p:spPr>
          <a:xfrm flipV="1">
            <a:off x="4439816" y="2708920"/>
            <a:ext cx="3312368" cy="129614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E5D8AA9-B0B8-4990-8F88-7AF466EE31C8}"/>
              </a:ext>
            </a:extLst>
          </p:cNvPr>
          <p:cNvCxnSpPr>
            <a:cxnSpLocks/>
          </p:cNvCxnSpPr>
          <p:nvPr/>
        </p:nvCxnSpPr>
        <p:spPr>
          <a:xfrm flipH="1" flipV="1">
            <a:off x="4314825" y="2838450"/>
            <a:ext cx="21382" cy="11666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C5E073C-1410-4B99-BD26-97BFEB8E3109}"/>
              </a:ext>
            </a:extLst>
          </p:cNvPr>
          <p:cNvCxnSpPr>
            <a:cxnSpLocks/>
          </p:cNvCxnSpPr>
          <p:nvPr/>
        </p:nvCxnSpPr>
        <p:spPr>
          <a:xfrm flipV="1">
            <a:off x="4336207" y="2819400"/>
            <a:ext cx="0" cy="11856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44DB6E41-B778-4872-9962-5FC857CE0846}"/>
              </a:ext>
            </a:extLst>
          </p:cNvPr>
          <p:cNvCxnSpPr/>
          <p:nvPr/>
        </p:nvCxnSpPr>
        <p:spPr>
          <a:xfrm flipV="1">
            <a:off x="6858000" y="2708920"/>
            <a:ext cx="123825" cy="11949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8B6AABD-A9D0-4BAF-9FF7-4AD2223D9891}"/>
              </a:ext>
            </a:extLst>
          </p:cNvPr>
          <p:cNvCxnSpPr>
            <a:cxnSpLocks/>
          </p:cNvCxnSpPr>
          <p:nvPr/>
        </p:nvCxnSpPr>
        <p:spPr>
          <a:xfrm flipV="1">
            <a:off x="4439816" y="3903913"/>
            <a:ext cx="2303884" cy="3823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CFFFEF72-F8B6-41FB-87DA-E251A24A1D83}"/>
              </a:ext>
            </a:extLst>
          </p:cNvPr>
          <p:cNvCxnSpPr>
            <a:cxnSpLocks/>
          </p:cNvCxnSpPr>
          <p:nvPr/>
        </p:nvCxnSpPr>
        <p:spPr>
          <a:xfrm>
            <a:off x="4408221" y="2849217"/>
            <a:ext cx="2346170" cy="100069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54628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23285</TotalTime>
  <Words>716</Words>
  <Application>Microsoft Office PowerPoint</Application>
  <PresentationFormat>Widescreen</PresentationFormat>
  <Paragraphs>171</Paragraphs>
  <Slides>21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Book Antiqua</vt:lpstr>
      <vt:lpstr>Calibri</vt:lpstr>
      <vt:lpstr>Gill Sans MT</vt:lpstr>
      <vt:lpstr>Lucida Sans</vt:lpstr>
      <vt:lpstr>Wingdings</vt:lpstr>
      <vt:lpstr>Wingdings 2</vt:lpstr>
      <vt:lpstr>Wingdings 3</vt:lpstr>
      <vt:lpstr>Apex</vt:lpstr>
      <vt:lpstr>PowerPoint Presentation</vt:lpstr>
      <vt:lpstr>What we will cover: </vt:lpstr>
      <vt:lpstr>Core intentions: </vt:lpstr>
      <vt:lpstr>Everyone’s ministry</vt:lpstr>
      <vt:lpstr>Christmas is not cancelled…</vt:lpstr>
      <vt:lpstr>So why does it matter?</vt:lpstr>
      <vt:lpstr>Encounters on faith journeys</vt:lpstr>
      <vt:lpstr>Who?</vt:lpstr>
      <vt:lpstr>Making friends</vt:lpstr>
      <vt:lpstr>Boxing day and beyond: </vt:lpstr>
      <vt:lpstr>Four actions:</vt:lpstr>
      <vt:lpstr>Four Is </vt:lpstr>
      <vt:lpstr>What: focus</vt:lpstr>
      <vt:lpstr>Spaces: digital and domestic</vt:lpstr>
      <vt:lpstr>Spaces</vt:lpstr>
      <vt:lpstr>Spaces</vt:lpstr>
      <vt:lpstr>Spaces: communal</vt:lpstr>
      <vt:lpstr>Moments and memories</vt:lpstr>
      <vt:lpstr>Communication:</vt:lpstr>
      <vt:lpstr>Core intentions: </vt:lpstr>
      <vt:lpstr>Churchsupporthub: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It’s your funeral</dc:title>
  <dc:creator>Sandra</dc:creator>
  <cp:lastModifiedBy>Gaylard, Angharad</cp:lastModifiedBy>
  <cp:revision>447</cp:revision>
  <cp:lastPrinted>2020-04-30T13:56:58Z</cp:lastPrinted>
  <dcterms:created xsi:type="dcterms:W3CDTF">2013-02-21T11:03:38Z</dcterms:created>
  <dcterms:modified xsi:type="dcterms:W3CDTF">2020-11-10T11:28:38Z</dcterms:modified>
</cp:coreProperties>
</file>